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6"/>
  </p:notesMasterIdLst>
  <p:sldIdLst>
    <p:sldId id="267" r:id="rId2"/>
    <p:sldId id="289" r:id="rId3"/>
    <p:sldId id="290" r:id="rId4"/>
    <p:sldId id="336" r:id="rId5"/>
    <p:sldId id="337" r:id="rId6"/>
    <p:sldId id="318" r:id="rId7"/>
    <p:sldId id="319" r:id="rId8"/>
    <p:sldId id="320" r:id="rId9"/>
    <p:sldId id="321" r:id="rId10"/>
    <p:sldId id="338" r:id="rId11"/>
    <p:sldId id="322" r:id="rId12"/>
    <p:sldId id="323" r:id="rId13"/>
    <p:sldId id="325" r:id="rId14"/>
    <p:sldId id="326" r:id="rId15"/>
    <p:sldId id="339" r:id="rId16"/>
    <p:sldId id="327" r:id="rId17"/>
    <p:sldId id="328" r:id="rId18"/>
    <p:sldId id="334" r:id="rId19"/>
    <p:sldId id="340" r:id="rId20"/>
    <p:sldId id="342" r:id="rId21"/>
    <p:sldId id="353" r:id="rId22"/>
    <p:sldId id="341" r:id="rId23"/>
    <p:sldId id="343" r:id="rId24"/>
    <p:sldId id="279" r:id="rId25"/>
    <p:sldId id="268" r:id="rId26"/>
    <p:sldId id="294" r:id="rId27"/>
    <p:sldId id="295" r:id="rId28"/>
    <p:sldId id="296" r:id="rId29"/>
    <p:sldId id="308" r:id="rId30"/>
    <p:sldId id="309" r:id="rId31"/>
    <p:sldId id="317" r:id="rId32"/>
    <p:sldId id="346" r:id="rId33"/>
    <p:sldId id="344" r:id="rId34"/>
    <p:sldId id="350" r:id="rId35"/>
    <p:sldId id="330" r:id="rId36"/>
    <p:sldId id="331" r:id="rId37"/>
    <p:sldId id="345" r:id="rId38"/>
    <p:sldId id="332" r:id="rId39"/>
    <p:sldId id="333" r:id="rId40"/>
    <p:sldId id="303" r:id="rId41"/>
    <p:sldId id="351" r:id="rId42"/>
    <p:sldId id="347" r:id="rId43"/>
    <p:sldId id="352" r:id="rId44"/>
    <p:sldId id="349" r:id="rId4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ABFCF23-3B69-468F-B69F-88F6DE6A72F2}" styleName="Style moyen 1 - Accentuation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5592" autoAdjust="0"/>
  </p:normalViewPr>
  <p:slideViewPr>
    <p:cSldViewPr>
      <p:cViewPr>
        <p:scale>
          <a:sx n="68" d="100"/>
          <a:sy n="68" d="100"/>
        </p:scale>
        <p:origin x="1234" y="3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3.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7F6B03B-E8DC-4CB7-90FC-656007833890}" type="datetimeFigureOut">
              <a:rPr lang="fr-FR" smtClean="0"/>
              <a:pPr/>
              <a:t>27/09/2017</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26207B6-FB18-4DD2-BBCC-E76EF0054FD2}" type="slidenum">
              <a:rPr lang="fr-FR" smtClean="0"/>
              <a:pPr/>
              <a:t>‹#›</a:t>
            </a:fld>
            <a:endParaRPr lang="fr-FR"/>
          </a:p>
        </p:txBody>
      </p:sp>
    </p:spTree>
    <p:extLst>
      <p:ext uri="{BB962C8B-B14F-4D97-AF65-F5344CB8AC3E}">
        <p14:creationId xmlns:p14="http://schemas.microsoft.com/office/powerpoint/2010/main" val="459050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306" name="Rectangle 7"/>
          <p:cNvSpPr>
            <a:spLocks noGrp="1" noChangeArrowheads="1"/>
          </p:cNvSpPr>
          <p:nvPr>
            <p:ph type="sldNum" sz="quarter" idx="5"/>
          </p:nvPr>
        </p:nvSpPr>
        <p:spPr>
          <a:noFill/>
        </p:spPr>
        <p:txBody>
          <a:bodyPr/>
          <a:lstStyle/>
          <a:p>
            <a:fld id="{D634EC52-2AC2-4E07-B625-DFC66370BCCF}" type="slidenum">
              <a:rPr lang="fr-FR" smtClean="0"/>
              <a:pPr/>
              <a:t>6</a:t>
            </a:fld>
            <a:endParaRPr lang="fr-FR" smtClean="0"/>
          </a:p>
        </p:txBody>
      </p:sp>
      <p:sp>
        <p:nvSpPr>
          <p:cNvPr id="226307" name="Rectangle 2"/>
          <p:cNvSpPr>
            <a:spLocks noGrp="1" noRot="1" noChangeAspect="1" noChangeArrowheads="1" noTextEdit="1"/>
          </p:cNvSpPr>
          <p:nvPr>
            <p:ph type="sldImg"/>
          </p:nvPr>
        </p:nvSpPr>
        <p:spPr>
          <a:xfrm>
            <a:off x="1149350" y="690563"/>
            <a:ext cx="4557713" cy="3417887"/>
          </a:xfrm>
          <a:ln/>
        </p:spPr>
      </p:sp>
      <p:sp>
        <p:nvSpPr>
          <p:cNvPr id="226308" name="Rectangle 3"/>
          <p:cNvSpPr>
            <a:spLocks noGrp="1" noChangeArrowheads="1"/>
          </p:cNvSpPr>
          <p:nvPr>
            <p:ph type="body" idx="1"/>
          </p:nvPr>
        </p:nvSpPr>
        <p:spPr>
          <a:xfrm>
            <a:off x="914400" y="4343400"/>
            <a:ext cx="5027613" cy="4114800"/>
          </a:xfrm>
          <a:noFill/>
          <a:ln/>
        </p:spPr>
        <p:txBody>
          <a:bodyPr/>
          <a:lstStyle/>
          <a:p>
            <a:pPr eaLnBrk="1" hangingPunct="1"/>
            <a:endParaRPr lang="fr-FR" smtClean="0"/>
          </a:p>
        </p:txBody>
      </p:sp>
    </p:spTree>
    <p:extLst>
      <p:ext uri="{BB962C8B-B14F-4D97-AF65-F5344CB8AC3E}">
        <p14:creationId xmlns:p14="http://schemas.microsoft.com/office/powerpoint/2010/main" val="20822679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162" name="Rectangle 7"/>
          <p:cNvSpPr>
            <a:spLocks noGrp="1" noChangeArrowheads="1"/>
          </p:cNvSpPr>
          <p:nvPr>
            <p:ph type="sldNum" sz="quarter" idx="5"/>
          </p:nvPr>
        </p:nvSpPr>
        <p:spPr>
          <a:noFill/>
        </p:spPr>
        <p:txBody>
          <a:bodyPr/>
          <a:lstStyle/>
          <a:p>
            <a:fld id="{708B56F8-931B-4019-AA0D-93BD81B83028}" type="slidenum">
              <a:rPr lang="fr-FR" smtClean="0"/>
              <a:pPr/>
              <a:t>7</a:t>
            </a:fld>
            <a:endParaRPr lang="fr-FR" smtClean="0"/>
          </a:p>
        </p:txBody>
      </p:sp>
      <p:sp>
        <p:nvSpPr>
          <p:cNvPr id="220163" name="Rectangle 2"/>
          <p:cNvSpPr>
            <a:spLocks noGrp="1" noRot="1" noChangeAspect="1" noChangeArrowheads="1" noTextEdit="1"/>
          </p:cNvSpPr>
          <p:nvPr>
            <p:ph type="sldImg"/>
          </p:nvPr>
        </p:nvSpPr>
        <p:spPr>
          <a:xfrm>
            <a:off x="1149350" y="690563"/>
            <a:ext cx="4557713" cy="3417887"/>
          </a:xfrm>
          <a:ln/>
        </p:spPr>
      </p:sp>
      <p:sp>
        <p:nvSpPr>
          <p:cNvPr id="220164" name="Rectangle 3"/>
          <p:cNvSpPr>
            <a:spLocks noGrp="1" noChangeArrowheads="1"/>
          </p:cNvSpPr>
          <p:nvPr>
            <p:ph type="body" idx="1"/>
          </p:nvPr>
        </p:nvSpPr>
        <p:spPr>
          <a:xfrm>
            <a:off x="914400" y="4343400"/>
            <a:ext cx="5027613" cy="4114800"/>
          </a:xfrm>
          <a:noFill/>
          <a:ln/>
        </p:spPr>
        <p:txBody>
          <a:bodyPr/>
          <a:lstStyle/>
          <a:p>
            <a:pPr eaLnBrk="1" hangingPunct="1"/>
            <a:endParaRPr lang="fr-FR" smtClean="0"/>
          </a:p>
        </p:txBody>
      </p:sp>
    </p:spTree>
    <p:extLst>
      <p:ext uri="{BB962C8B-B14F-4D97-AF65-F5344CB8AC3E}">
        <p14:creationId xmlns:p14="http://schemas.microsoft.com/office/powerpoint/2010/main" val="10144569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D3C402FF-9852-4837-A29A-AA941AF28D25}" type="datetimeFigureOut">
              <a:rPr lang="fr-FR" smtClean="0"/>
              <a:pPr/>
              <a:t>27/09/2017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7BDF3F7-CDCD-4DB1-BC97-DFF0F04539B5}" type="slidenum">
              <a:rPr lang="fr-FR" smtClean="0"/>
              <a:pPr/>
              <a:t>‹#›</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3C402FF-9852-4837-A29A-AA941AF28D25}" type="datetimeFigureOut">
              <a:rPr lang="fr-FR" smtClean="0"/>
              <a:pPr/>
              <a:t>27/09/2017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7BDF3F7-CDCD-4DB1-BC97-DFF0F04539B5}" type="slidenum">
              <a:rPr lang="fr-FR" smtClean="0"/>
              <a:pPr/>
              <a:t>‹#›</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3C402FF-9852-4837-A29A-AA941AF28D25}" type="datetimeFigureOut">
              <a:rPr lang="fr-FR" smtClean="0"/>
              <a:pPr/>
              <a:t>27/09/2017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7BDF3F7-CDCD-4DB1-BC97-DFF0F04539B5}" type="slidenum">
              <a:rPr lang="fr-FR" smtClean="0"/>
              <a:pPr/>
              <a:t>‹#›</a:t>
            </a:fld>
            <a:endParaRPr lang="fr-F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u">
    <p:spTree>
      <p:nvGrpSpPr>
        <p:cNvPr id="1" name=""/>
        <p:cNvGrpSpPr/>
        <p:nvPr/>
      </p:nvGrpSpPr>
      <p:grpSpPr>
        <a:xfrm>
          <a:off x="0" y="0"/>
          <a:ext cx="0" cy="0"/>
          <a:chOff x="0" y="0"/>
          <a:chExt cx="0" cy="0"/>
        </a:xfrm>
      </p:grpSpPr>
      <p:sp>
        <p:nvSpPr>
          <p:cNvPr id="2" name="Espace réservé du contenu 1"/>
          <p:cNvSpPr>
            <a:spLocks noGrp="1"/>
          </p:cNvSpPr>
          <p:nvPr>
            <p:ph/>
          </p:nvPr>
        </p:nvSpPr>
        <p:spPr>
          <a:xfrm>
            <a:off x="457200" y="274638"/>
            <a:ext cx="8229600" cy="5851525"/>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3" name="Rectangle 4"/>
          <p:cNvSpPr>
            <a:spLocks noGrp="1" noChangeArrowheads="1"/>
          </p:cNvSpPr>
          <p:nvPr>
            <p:ph type="dt" sz="half" idx="10"/>
          </p:nvPr>
        </p:nvSpPr>
        <p:spPr>
          <a:ln/>
        </p:spPr>
        <p:txBody>
          <a:bodyPr/>
          <a:lstStyle>
            <a:lvl1pPr>
              <a:defRPr/>
            </a:lvl1pPr>
          </a:lstStyle>
          <a:p>
            <a:pPr>
              <a:defRPr/>
            </a:pPr>
            <a:fld id="{7670FA93-79B9-4817-825E-2DA9914814B4}" type="datetime1">
              <a:rPr lang="fr-FR" smtClean="0"/>
              <a:t>27/09/2017</a:t>
            </a:fld>
            <a:endParaRPr lang="fr-FR"/>
          </a:p>
        </p:txBody>
      </p:sp>
      <p:sp>
        <p:nvSpPr>
          <p:cNvPr id="4" name="Rectangle 5"/>
          <p:cNvSpPr>
            <a:spLocks noGrp="1" noChangeArrowheads="1"/>
          </p:cNvSpPr>
          <p:nvPr>
            <p:ph type="ftr" sz="quarter" idx="11"/>
          </p:nvPr>
        </p:nvSpPr>
        <p:spPr>
          <a:ln/>
        </p:spPr>
        <p:txBody>
          <a:bodyPr/>
          <a:lstStyle>
            <a:lvl1pPr>
              <a:defRPr/>
            </a:lvl1pPr>
          </a:lstStyle>
          <a:p>
            <a:pPr>
              <a:defRPr/>
            </a:pPr>
            <a:r>
              <a:rPr lang="fr-FR" smtClean="0"/>
              <a:t>Hideur Nasser</a:t>
            </a:r>
            <a:endParaRPr lang="fr-FR"/>
          </a:p>
        </p:txBody>
      </p:sp>
      <p:sp>
        <p:nvSpPr>
          <p:cNvPr id="5" name="Rectangle 6"/>
          <p:cNvSpPr>
            <a:spLocks noGrp="1" noChangeArrowheads="1"/>
          </p:cNvSpPr>
          <p:nvPr>
            <p:ph type="sldNum" sz="quarter" idx="12"/>
          </p:nvPr>
        </p:nvSpPr>
        <p:spPr>
          <a:ln/>
        </p:spPr>
        <p:txBody>
          <a:bodyPr/>
          <a:lstStyle>
            <a:lvl1pPr>
              <a:defRPr/>
            </a:lvl1pPr>
          </a:lstStyle>
          <a:p>
            <a:pPr>
              <a:defRPr/>
            </a:pPr>
            <a:fld id="{E05C8A2C-F7FC-4F9E-BD00-1364F3078634}" type="slidenum">
              <a:rPr lang="fr-FR"/>
              <a:pPr>
                <a:defRPr/>
              </a:pPr>
              <a:t>‹#›</a:t>
            </a:fld>
            <a:endParaRPr lang="fr-FR"/>
          </a:p>
        </p:txBody>
      </p:sp>
    </p:spTree>
    <p:extLst>
      <p:ext uri="{BB962C8B-B14F-4D97-AF65-F5344CB8AC3E}">
        <p14:creationId xmlns:p14="http://schemas.microsoft.com/office/powerpoint/2010/main" val="2835841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3C402FF-9852-4837-A29A-AA941AF28D25}" type="datetimeFigureOut">
              <a:rPr lang="fr-FR" smtClean="0"/>
              <a:pPr/>
              <a:t>27/09/2017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7BDF3F7-CDCD-4DB1-BC97-DFF0F04539B5}" type="slidenum">
              <a:rPr lang="fr-FR" smtClean="0"/>
              <a:pPr/>
              <a:t>‹#›</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D3C402FF-9852-4837-A29A-AA941AF28D25}" type="datetimeFigureOut">
              <a:rPr lang="fr-FR" smtClean="0"/>
              <a:pPr/>
              <a:t>27/09/2017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7BDF3F7-CDCD-4DB1-BC97-DFF0F04539B5}" type="slidenum">
              <a:rPr lang="fr-FR" smtClean="0"/>
              <a:pPr/>
              <a:t>‹#›</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D3C402FF-9852-4837-A29A-AA941AF28D25}" type="datetimeFigureOut">
              <a:rPr lang="fr-FR" smtClean="0"/>
              <a:pPr/>
              <a:t>27/09/2017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7BDF3F7-CDCD-4DB1-BC97-DFF0F04539B5}" type="slidenum">
              <a:rPr lang="fr-FR" smtClean="0"/>
              <a:pPr/>
              <a:t>‹#›</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D3C402FF-9852-4837-A29A-AA941AF28D25}" type="datetimeFigureOut">
              <a:rPr lang="fr-FR" smtClean="0"/>
              <a:pPr/>
              <a:t>27/09/2017</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87BDF3F7-CDCD-4DB1-BC97-DFF0F04539B5}" type="slidenum">
              <a:rPr lang="fr-FR" smtClean="0"/>
              <a:pPr/>
              <a:t>‹#›</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D3C402FF-9852-4837-A29A-AA941AF28D25}" type="datetimeFigureOut">
              <a:rPr lang="fr-FR" smtClean="0"/>
              <a:pPr/>
              <a:t>27/09/2017</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87BDF3F7-CDCD-4DB1-BC97-DFF0F04539B5}" type="slidenum">
              <a:rPr lang="fr-FR" smtClean="0"/>
              <a:pPr/>
              <a:t>‹#›</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3C402FF-9852-4837-A29A-AA941AF28D25}" type="datetimeFigureOut">
              <a:rPr lang="fr-FR" smtClean="0"/>
              <a:pPr/>
              <a:t>27/09/2017</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87BDF3F7-CDCD-4DB1-BC97-DFF0F04539B5}" type="slidenum">
              <a:rPr lang="fr-FR" smtClean="0"/>
              <a:pPr/>
              <a:t>‹#›</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D3C402FF-9852-4837-A29A-AA941AF28D25}" type="datetimeFigureOut">
              <a:rPr lang="fr-FR" smtClean="0"/>
              <a:pPr/>
              <a:t>27/09/2017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7BDF3F7-CDCD-4DB1-BC97-DFF0F04539B5}" type="slidenum">
              <a:rPr lang="fr-FR" smtClean="0"/>
              <a:pPr/>
              <a:t>‹#›</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D3C402FF-9852-4837-A29A-AA941AF28D25}" type="datetimeFigureOut">
              <a:rPr lang="fr-FR" smtClean="0"/>
              <a:pPr/>
              <a:t>27/09/2017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7BDF3F7-CDCD-4DB1-BC97-DFF0F04539B5}" type="slidenum">
              <a:rPr lang="fr-FR" smtClean="0"/>
              <a:pPr/>
              <a:t>‹#›</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C402FF-9852-4837-A29A-AA941AF28D25}" type="datetimeFigureOut">
              <a:rPr lang="fr-FR" smtClean="0"/>
              <a:pPr/>
              <a:t>27/09/2017</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BDF3F7-CDCD-4DB1-BC97-DFF0F04539B5}" type="slidenum">
              <a:rPr lang="fr-FR" smtClean="0"/>
              <a:pPr/>
              <a:t>‹#›</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18.jpeg"/><Relationship Id="rId1" Type="http://schemas.openxmlformats.org/officeDocument/2006/relationships/slideLayout" Target="../slideLayouts/slideLayout1.xml"/><Relationship Id="rId6" Type="http://schemas.openxmlformats.org/officeDocument/2006/relationships/image" Target="../media/image22.jpeg"/><Relationship Id="rId5" Type="http://schemas.openxmlformats.org/officeDocument/2006/relationships/image" Target="../media/image21.png"/><Relationship Id="rId4" Type="http://schemas.openxmlformats.org/officeDocument/2006/relationships/image" Target="../media/image20.jpe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image" Target="../media/image25.emf"/><Relationship Id="rId5" Type="http://schemas.openxmlformats.org/officeDocument/2006/relationships/image" Target="../media/image24.emf"/><Relationship Id="rId4" Type="http://schemas.openxmlformats.org/officeDocument/2006/relationships/image" Target="../media/image23.wmf"/></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7" Type="http://schemas.openxmlformats.org/officeDocument/2006/relationships/image" Target="../media/image8.png"/><Relationship Id="rId2" Type="http://schemas.openxmlformats.org/officeDocument/2006/relationships/image" Target="../media/image3.jpeg"/><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jpeg"/><Relationship Id="rId4" Type="http://schemas.openxmlformats.org/officeDocument/2006/relationships/image" Target="../media/image5.png"/></Relationships>
</file>

<file path=ppt/slides/_rels/slide40.xml.rels><?xml version="1.0" encoding="UTF-8" standalone="yes"?>
<Relationships xmlns="http://schemas.openxmlformats.org/package/2006/relationships"><Relationship Id="rId2" Type="http://schemas.openxmlformats.org/officeDocument/2006/relationships/image" Target="../media/image27.emf"/><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12.jpeg"/><Relationship Id="rId3" Type="http://schemas.openxmlformats.org/officeDocument/2006/relationships/notesSlide" Target="../notesSlides/notesSlide2.xml"/><Relationship Id="rId7" Type="http://schemas.openxmlformats.org/officeDocument/2006/relationships/image" Target="../media/image11.jpeg"/><Relationship Id="rId2" Type="http://schemas.openxmlformats.org/officeDocument/2006/relationships/slideLayout" Target="../slideLayouts/slideLayout12.xml"/><Relationship Id="rId1" Type="http://schemas.openxmlformats.org/officeDocument/2006/relationships/vmlDrawing" Target="../drawings/vmlDrawing1.vml"/><Relationship Id="rId6" Type="http://schemas.openxmlformats.org/officeDocument/2006/relationships/image" Target="../media/image9.wmf"/><Relationship Id="rId5" Type="http://schemas.openxmlformats.org/officeDocument/2006/relationships/oleObject" Target="../embeddings/oleObject1.bin"/><Relationship Id="rId4" Type="http://schemas.openxmlformats.org/officeDocument/2006/relationships/image" Target="../media/image10.jpeg"/><Relationship Id="rId9" Type="http://schemas.openxmlformats.org/officeDocument/2006/relationships/image" Target="../media/image13.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www.leconews.com/images/2012/10/16/investissement-responsable-1_842156_679x417.jpg"/>
          <p:cNvPicPr>
            <a:picLocks noChangeAspect="1" noChangeArrowheads="1"/>
          </p:cNvPicPr>
          <p:nvPr/>
        </p:nvPicPr>
        <p:blipFill>
          <a:blip r:embed="rId2"/>
          <a:srcRect/>
          <a:stretch>
            <a:fillRect/>
          </a:stretch>
        </p:blipFill>
        <p:spPr bwMode="auto">
          <a:xfrm>
            <a:off x="0" y="2204864"/>
            <a:ext cx="9144000" cy="4653136"/>
          </a:xfrm>
          <a:prstGeom prst="rect">
            <a:avLst/>
          </a:prstGeom>
          <a:noFill/>
        </p:spPr>
      </p:pic>
      <p:sp>
        <p:nvSpPr>
          <p:cNvPr id="5" name="Titre 4"/>
          <p:cNvSpPr>
            <a:spLocks noGrp="1"/>
          </p:cNvSpPr>
          <p:nvPr>
            <p:ph type="ctrTitle"/>
          </p:nvPr>
        </p:nvSpPr>
        <p:spPr>
          <a:xfrm>
            <a:off x="714348" y="0"/>
            <a:ext cx="7772400" cy="1470025"/>
          </a:xfrm>
        </p:spPr>
        <p:txBody>
          <a:bodyPr/>
          <a:lstStyle/>
          <a:p>
            <a:pPr rtl="1"/>
            <a:r>
              <a:rPr lang="ar-DZ" dirty="0" smtClean="0"/>
              <a:t/>
            </a:r>
            <a:br>
              <a:rPr lang="ar-DZ" dirty="0" smtClean="0"/>
            </a:br>
            <a:endParaRPr lang="fr-FR" dirty="0"/>
          </a:p>
        </p:txBody>
      </p:sp>
      <p:sp>
        <p:nvSpPr>
          <p:cNvPr id="8" name="Rectangle 7"/>
          <p:cNvSpPr/>
          <p:nvPr/>
        </p:nvSpPr>
        <p:spPr>
          <a:xfrm>
            <a:off x="467544" y="116632"/>
            <a:ext cx="7929618" cy="1938992"/>
          </a:xfrm>
          <a:prstGeom prst="rect">
            <a:avLst/>
          </a:prstGeom>
        </p:spPr>
        <p:txBody>
          <a:bodyPr wrap="square">
            <a:spAutoFit/>
          </a:bodyPr>
          <a:lstStyle/>
          <a:p>
            <a:pPr algn="ctr" rtl="1"/>
            <a:r>
              <a:rPr lang="fr-FR" sz="4000" b="1" dirty="0" smtClean="0">
                <a:solidFill>
                  <a:srgbClr val="002060"/>
                </a:solidFill>
              </a:rPr>
              <a:t>FINANCE ISLAMIQUE EN ALGERIE</a:t>
            </a:r>
          </a:p>
          <a:p>
            <a:pPr algn="ctr" rtl="1"/>
            <a:r>
              <a:rPr lang="fr-FR" sz="4000" b="1" dirty="0" smtClean="0">
                <a:solidFill>
                  <a:srgbClr val="002060"/>
                </a:solidFill>
              </a:rPr>
              <a:t>ETAT DES LIEUX ET PERSPECTIVES D’EVOLUTION</a:t>
            </a:r>
            <a:endParaRPr lang="fr-FR" sz="4000" b="1" dirty="0">
              <a:solidFill>
                <a:srgbClr val="00206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6" name="Picture 2" descr="http://www.algerie1.com/wp-content/uploads/2012/12/algerie-inflation-1.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4" name="ZoneTexte 3"/>
          <p:cNvSpPr txBox="1"/>
          <p:nvPr/>
        </p:nvSpPr>
        <p:spPr>
          <a:xfrm>
            <a:off x="564749" y="188640"/>
            <a:ext cx="8014502" cy="707886"/>
          </a:xfrm>
          <a:prstGeom prst="rect">
            <a:avLst/>
          </a:prstGeom>
          <a:solidFill>
            <a:schemeClr val="bg1"/>
          </a:solidFill>
        </p:spPr>
        <p:txBody>
          <a:bodyPr wrap="none" rtlCol="0">
            <a:spAutoFit/>
          </a:bodyPr>
          <a:lstStyle/>
          <a:p>
            <a:r>
              <a:rPr lang="fr-FR" sz="4000" b="1" dirty="0" smtClean="0"/>
              <a:t>2- De la finance islamique de marché</a:t>
            </a:r>
            <a:endParaRPr lang="fr-FR" sz="4000" b="1" dirty="0"/>
          </a:p>
        </p:txBody>
      </p:sp>
    </p:spTree>
    <p:extLst>
      <p:ext uri="{BB962C8B-B14F-4D97-AF65-F5344CB8AC3E}">
        <p14:creationId xmlns:p14="http://schemas.microsoft.com/office/powerpoint/2010/main" val="28783642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p>
            <a:pPr>
              <a:defRPr/>
            </a:pPr>
            <a:fld id="{99924546-DB2E-409A-B50F-6463A47992F3}" type="slidenum">
              <a:rPr lang="fr-FR" smtClean="0"/>
              <a:pPr>
                <a:defRPr/>
              </a:pPr>
              <a:t>11</a:t>
            </a:fld>
            <a:endParaRPr lang="fr-FR"/>
          </a:p>
        </p:txBody>
      </p:sp>
      <p:sp>
        <p:nvSpPr>
          <p:cNvPr id="5" name="WordArt 2"/>
          <p:cNvSpPr>
            <a:spLocks noChangeArrowheads="1" noChangeShapeType="1" noTextEdit="1"/>
          </p:cNvSpPr>
          <p:nvPr/>
        </p:nvSpPr>
        <p:spPr bwMode="auto">
          <a:xfrm>
            <a:off x="251520" y="548680"/>
            <a:ext cx="8208963" cy="722312"/>
          </a:xfrm>
          <a:prstGeom prst="rect">
            <a:avLst/>
          </a:prstGeom>
        </p:spPr>
        <p:txBody>
          <a:bodyPr wrap="none" fromWordArt="1">
            <a:prstTxWarp prst="textPlain">
              <a:avLst>
                <a:gd name="adj" fmla="val 50000"/>
              </a:avLst>
            </a:prstTxWarp>
          </a:bodyPr>
          <a:lstStyle/>
          <a:p>
            <a:pPr algn="ctr"/>
            <a:r>
              <a:rPr lang="fr-FR" sz="4000" kern="10" dirty="0" smtClean="0">
                <a:ln w="19050">
                  <a:noFill/>
                  <a:round/>
                  <a:headEnd/>
                  <a:tailEnd/>
                </a:ln>
                <a:solidFill>
                  <a:schemeClr val="tx2"/>
                </a:solidFill>
                <a:effectLst>
                  <a:outerShdw dist="35921" dir="2700000" algn="ctr" rotWithShape="0">
                    <a:srgbClr val="990000"/>
                  </a:outerShdw>
                </a:effectLst>
                <a:latin typeface="Gill Sans MT Condensed" panose="020B0506020104020203" pitchFamily="34" charset="0"/>
              </a:rPr>
              <a:t>Les titres d’investissements islamiques</a:t>
            </a:r>
          </a:p>
          <a:p>
            <a:pPr algn="ctr"/>
            <a:r>
              <a:rPr lang="fr-FR" sz="4000" kern="10" dirty="0" smtClean="0">
                <a:ln w="19050">
                  <a:noFill/>
                  <a:round/>
                  <a:headEnd/>
                  <a:tailEnd/>
                </a:ln>
                <a:solidFill>
                  <a:schemeClr val="tx2"/>
                </a:solidFill>
                <a:effectLst>
                  <a:outerShdw dist="35921" dir="2700000" algn="ctr" rotWithShape="0">
                    <a:srgbClr val="990000"/>
                  </a:outerShdw>
                </a:effectLst>
                <a:latin typeface="Gill Sans MT Condensed" panose="020B0506020104020203" pitchFamily="34" charset="0"/>
              </a:rPr>
              <a:t>SUKUK</a:t>
            </a:r>
            <a:endParaRPr lang="fr-FR" sz="4000" kern="10" dirty="0">
              <a:ln w="19050">
                <a:noFill/>
                <a:round/>
                <a:headEnd/>
                <a:tailEnd/>
              </a:ln>
              <a:solidFill>
                <a:schemeClr val="tx2"/>
              </a:solidFill>
              <a:effectLst>
                <a:outerShdw dist="35921" dir="2700000" algn="ctr" rotWithShape="0">
                  <a:srgbClr val="990000"/>
                </a:outerShdw>
              </a:effectLst>
              <a:latin typeface="Gill Sans MT Condensed" panose="020B0506020104020203" pitchFamily="34" charset="0"/>
            </a:endParaRPr>
          </a:p>
        </p:txBody>
      </p:sp>
      <p:sp>
        <p:nvSpPr>
          <p:cNvPr id="2" name="ZoneTexte 1"/>
          <p:cNvSpPr txBox="1"/>
          <p:nvPr/>
        </p:nvSpPr>
        <p:spPr>
          <a:xfrm>
            <a:off x="0" y="2564904"/>
            <a:ext cx="9254713" cy="3970318"/>
          </a:xfrm>
          <a:prstGeom prst="rect">
            <a:avLst/>
          </a:prstGeom>
          <a:noFill/>
        </p:spPr>
        <p:txBody>
          <a:bodyPr wrap="none" rtlCol="0">
            <a:spAutoFit/>
          </a:bodyPr>
          <a:lstStyle/>
          <a:p>
            <a:r>
              <a:rPr lang="fr-FR" sz="3600" dirty="0" smtClean="0"/>
              <a:t>Titres de valeur d’égal montant représentant un </a:t>
            </a:r>
          </a:p>
          <a:p>
            <a:r>
              <a:rPr lang="fr-FR" sz="3600" dirty="0" smtClean="0"/>
              <a:t>droit de propriété indivis sur des </a:t>
            </a:r>
            <a:r>
              <a:rPr lang="fr-FR" sz="3600" dirty="0" smtClean="0"/>
              <a:t>droits </a:t>
            </a:r>
            <a:r>
              <a:rPr lang="fr-FR" sz="3600" dirty="0" smtClean="0"/>
              <a:t>réels,</a:t>
            </a:r>
          </a:p>
          <a:p>
            <a:r>
              <a:rPr lang="fr-FR" sz="3600" dirty="0" smtClean="0"/>
              <a:t>des droits de </a:t>
            </a:r>
            <a:r>
              <a:rPr lang="fr-FR" sz="3600" dirty="0" smtClean="0"/>
              <a:t>jouissance, </a:t>
            </a:r>
            <a:r>
              <a:rPr lang="fr-FR" sz="3600" dirty="0" smtClean="0"/>
              <a:t>des services ou </a:t>
            </a:r>
          </a:p>
          <a:p>
            <a:r>
              <a:rPr lang="fr-FR" sz="3600" dirty="0" smtClean="0"/>
              <a:t>des parts dans des projets </a:t>
            </a:r>
            <a:r>
              <a:rPr lang="fr-FR" sz="3600" dirty="0" smtClean="0"/>
              <a:t>d’investissement</a:t>
            </a:r>
          </a:p>
          <a:p>
            <a:endParaRPr lang="fr-FR" sz="3600" dirty="0"/>
          </a:p>
          <a:p>
            <a:r>
              <a:rPr lang="fr-FR" sz="3600" dirty="0"/>
              <a:t>Titres régis par la norme </a:t>
            </a:r>
            <a:r>
              <a:rPr lang="fr-FR" sz="3600" dirty="0" err="1"/>
              <a:t>shari’a</a:t>
            </a:r>
            <a:r>
              <a:rPr lang="fr-FR" sz="3600" dirty="0"/>
              <a:t> n° 17 de l’AAOIFI</a:t>
            </a:r>
          </a:p>
          <a:p>
            <a:endParaRPr lang="fr-FR" sz="3600" dirty="0"/>
          </a:p>
        </p:txBody>
      </p:sp>
    </p:spTree>
    <p:extLst>
      <p:ext uri="{BB962C8B-B14F-4D97-AF65-F5344CB8AC3E}">
        <p14:creationId xmlns:p14="http://schemas.microsoft.com/office/powerpoint/2010/main" val="244958363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p>
            <a:pPr>
              <a:defRPr/>
            </a:pPr>
            <a:fld id="{99924546-DB2E-409A-B50F-6463A47992F3}" type="slidenum">
              <a:rPr lang="fr-FR" smtClean="0"/>
              <a:pPr>
                <a:defRPr/>
              </a:pPr>
              <a:t>12</a:t>
            </a:fld>
            <a:endParaRPr lang="fr-FR"/>
          </a:p>
        </p:txBody>
      </p:sp>
      <p:sp>
        <p:nvSpPr>
          <p:cNvPr id="3" name="Rectangle 2"/>
          <p:cNvSpPr/>
          <p:nvPr/>
        </p:nvSpPr>
        <p:spPr>
          <a:xfrm>
            <a:off x="0" y="1285860"/>
            <a:ext cx="9144000" cy="4401205"/>
          </a:xfrm>
          <a:prstGeom prst="rect">
            <a:avLst/>
          </a:prstGeom>
        </p:spPr>
        <p:txBody>
          <a:bodyPr wrap="square">
            <a:spAutoFit/>
          </a:bodyPr>
          <a:lstStyle/>
          <a:p>
            <a:endParaRPr lang="fr-FR" dirty="0" smtClean="0"/>
          </a:p>
          <a:p>
            <a:pPr algn="ctr"/>
            <a:r>
              <a:rPr lang="fr-FR" sz="2400" b="1" dirty="0" smtClean="0"/>
              <a:t>Résolution n°9/11/60 de l’Académie du </a:t>
            </a:r>
            <a:r>
              <a:rPr lang="fr-FR" sz="2400" b="1" dirty="0" err="1" smtClean="0"/>
              <a:t>fikh</a:t>
            </a:r>
            <a:r>
              <a:rPr lang="fr-FR" sz="2400" b="1" dirty="0" smtClean="0"/>
              <a:t> musulman ( OCI ) </a:t>
            </a:r>
          </a:p>
          <a:p>
            <a:endParaRPr lang="fr-FR" dirty="0" smtClean="0"/>
          </a:p>
          <a:p>
            <a:endParaRPr lang="fr-FR" sz="2000" dirty="0" smtClean="0"/>
          </a:p>
          <a:p>
            <a:endParaRPr lang="fr-FR" sz="2000" dirty="0" smtClean="0"/>
          </a:p>
          <a:p>
            <a:r>
              <a:rPr lang="fr-FR" sz="2000" dirty="0" smtClean="0"/>
              <a:t>Les titres d’emprunt sous forme d’obligations ou autres sont illicites .</a:t>
            </a:r>
          </a:p>
          <a:p>
            <a:endParaRPr lang="fr-FR" sz="2000" dirty="0" smtClean="0"/>
          </a:p>
          <a:p>
            <a:r>
              <a:rPr lang="fr-FR" sz="2000" dirty="0" smtClean="0"/>
              <a:t> Motifs: </a:t>
            </a:r>
          </a:p>
          <a:p>
            <a:endParaRPr lang="fr-FR" sz="2000" dirty="0" smtClean="0"/>
          </a:p>
          <a:p>
            <a:pPr>
              <a:buFont typeface="Wingdings" pitchFamily="2" charset="2"/>
              <a:buChar char="ü"/>
            </a:pPr>
            <a:r>
              <a:rPr lang="fr-FR" sz="2000" dirty="0" smtClean="0"/>
              <a:t> Créances  assorties d’un taux d’intérêt ( </a:t>
            </a:r>
            <a:r>
              <a:rPr lang="fr-FR" sz="2000" i="1" dirty="0" err="1" smtClean="0"/>
              <a:t>Riba</a:t>
            </a:r>
            <a:r>
              <a:rPr lang="fr-FR" sz="2000" dirty="0" smtClean="0"/>
              <a:t> )</a:t>
            </a:r>
          </a:p>
          <a:p>
            <a:endParaRPr lang="fr-FR" sz="2000" dirty="0" smtClean="0"/>
          </a:p>
          <a:p>
            <a:pPr>
              <a:buFont typeface="Wingdings" pitchFamily="2" charset="2"/>
              <a:buChar char="ü"/>
            </a:pPr>
            <a:r>
              <a:rPr lang="fr-FR" sz="2000" dirty="0" smtClean="0"/>
              <a:t> Créances négociables à une valeur marchande ( </a:t>
            </a:r>
            <a:r>
              <a:rPr lang="fr-FR" sz="2000" i="1" dirty="0" err="1" smtClean="0"/>
              <a:t>bay’oudayn</a:t>
            </a:r>
            <a:r>
              <a:rPr lang="fr-FR" sz="2000" dirty="0" smtClean="0"/>
              <a:t> ), </a:t>
            </a:r>
            <a:endParaRPr lang="fr-FR" sz="2000" dirty="0" smtClean="0"/>
          </a:p>
          <a:p>
            <a:pPr>
              <a:buFont typeface="Wingdings" pitchFamily="2" charset="2"/>
              <a:buChar char="ü"/>
            </a:pPr>
            <a:endParaRPr lang="fr-FR" sz="2000" dirty="0"/>
          </a:p>
          <a:p>
            <a:endParaRPr lang="fr-FR" sz="2000" dirty="0" smtClean="0"/>
          </a:p>
        </p:txBody>
      </p:sp>
    </p:spTree>
    <p:extLst>
      <p:ext uri="{BB962C8B-B14F-4D97-AF65-F5344CB8AC3E}">
        <p14:creationId xmlns:p14="http://schemas.microsoft.com/office/powerpoint/2010/main" val="40715410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p>
            <a:pPr>
              <a:defRPr/>
            </a:pPr>
            <a:fld id="{99924546-DB2E-409A-B50F-6463A47992F3}" type="slidenum">
              <a:rPr lang="fr-FR" smtClean="0"/>
              <a:pPr>
                <a:defRPr/>
              </a:pPr>
              <a:t>13</a:t>
            </a:fld>
            <a:endParaRPr lang="fr-FR"/>
          </a:p>
        </p:txBody>
      </p:sp>
      <p:sp>
        <p:nvSpPr>
          <p:cNvPr id="4" name="ZoneTexte 3"/>
          <p:cNvSpPr txBox="1"/>
          <p:nvPr/>
        </p:nvSpPr>
        <p:spPr>
          <a:xfrm>
            <a:off x="0" y="2714620"/>
            <a:ext cx="9144000" cy="769441"/>
          </a:xfrm>
          <a:prstGeom prst="rect">
            <a:avLst/>
          </a:prstGeom>
          <a:noFill/>
        </p:spPr>
        <p:txBody>
          <a:bodyPr wrap="square" rtlCol="0">
            <a:spAutoFit/>
          </a:bodyPr>
          <a:lstStyle/>
          <a:p>
            <a:pPr algn="ctr"/>
            <a:r>
              <a:rPr lang="fr-FR" sz="4400" b="1" dirty="0" smtClean="0"/>
              <a:t>TYPES DE SUKUK</a:t>
            </a:r>
            <a:endParaRPr lang="fr-FR" sz="4400" b="1" dirty="0"/>
          </a:p>
        </p:txBody>
      </p:sp>
    </p:spTree>
    <p:extLst>
      <p:ext uri="{BB962C8B-B14F-4D97-AF65-F5344CB8AC3E}">
        <p14:creationId xmlns:p14="http://schemas.microsoft.com/office/powerpoint/2010/main" val="166510534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p>
            <a:pPr>
              <a:defRPr/>
            </a:pPr>
            <a:fld id="{99924546-DB2E-409A-B50F-6463A47992F3}" type="slidenum">
              <a:rPr lang="fr-FR" smtClean="0"/>
              <a:pPr>
                <a:defRPr/>
              </a:pPr>
              <a:t>14</a:t>
            </a:fld>
            <a:endParaRPr lang="fr-FR"/>
          </a:p>
        </p:txBody>
      </p:sp>
      <p:sp>
        <p:nvSpPr>
          <p:cNvPr id="4" name="ZoneTexte 3"/>
          <p:cNvSpPr txBox="1"/>
          <p:nvPr/>
        </p:nvSpPr>
        <p:spPr>
          <a:xfrm>
            <a:off x="251520" y="1340768"/>
            <a:ext cx="8928992" cy="4154984"/>
          </a:xfrm>
          <a:prstGeom prst="rect">
            <a:avLst/>
          </a:prstGeom>
          <a:noFill/>
        </p:spPr>
        <p:txBody>
          <a:bodyPr wrap="square" rtlCol="0">
            <a:spAutoFit/>
          </a:bodyPr>
          <a:lstStyle/>
          <a:p>
            <a:pPr algn="ctr"/>
            <a:r>
              <a:rPr lang="fr-FR" sz="2400" b="1" dirty="0" smtClean="0"/>
              <a:t>Par nature de propriété sur les actifs sous-jacents</a:t>
            </a:r>
          </a:p>
          <a:p>
            <a:pPr algn="ctr"/>
            <a:endParaRPr lang="fr-FR" sz="2400" b="1" dirty="0"/>
          </a:p>
          <a:p>
            <a:pPr algn="ctr"/>
            <a:endParaRPr lang="fr-FR" sz="2400" b="1" dirty="0" smtClean="0"/>
          </a:p>
          <a:p>
            <a:pPr marL="342900" indent="-342900">
              <a:buFont typeface="Wingdings" panose="05000000000000000000" pitchFamily="2" charset="2"/>
              <a:buChar char="v"/>
            </a:pPr>
            <a:r>
              <a:rPr lang="fr-FR" sz="2400" b="1" dirty="0"/>
              <a:t> </a:t>
            </a:r>
            <a:r>
              <a:rPr lang="fr-FR" sz="2400" b="1" dirty="0" err="1" smtClean="0"/>
              <a:t>Sukuk</a:t>
            </a:r>
            <a:r>
              <a:rPr lang="fr-FR" sz="2400" b="1" dirty="0" smtClean="0"/>
              <a:t> </a:t>
            </a:r>
            <a:r>
              <a:rPr lang="fr-FR" sz="2400" b="1" dirty="0" err="1" smtClean="0"/>
              <a:t>asset</a:t>
            </a:r>
            <a:r>
              <a:rPr lang="fr-FR" sz="2400" b="1" dirty="0" smtClean="0"/>
              <a:t> </a:t>
            </a:r>
            <a:r>
              <a:rPr lang="fr-FR" sz="2400" b="1" dirty="0" err="1" smtClean="0"/>
              <a:t>baked</a:t>
            </a:r>
            <a:r>
              <a:rPr lang="fr-FR" sz="2400" b="1" dirty="0" smtClean="0"/>
              <a:t> : Transfert de la propriété juridique</a:t>
            </a:r>
          </a:p>
          <a:p>
            <a:pPr marL="342900" indent="-342900">
              <a:buFont typeface="Wingdings" panose="05000000000000000000" pitchFamily="2" charset="2"/>
              <a:buChar char="v"/>
            </a:pPr>
            <a:endParaRPr lang="fr-FR" sz="2400" b="1" dirty="0"/>
          </a:p>
          <a:p>
            <a:pPr marL="342900" indent="-342900">
              <a:buFont typeface="Wingdings" panose="05000000000000000000" pitchFamily="2" charset="2"/>
              <a:buChar char="v"/>
            </a:pPr>
            <a:r>
              <a:rPr lang="fr-FR" sz="2400" b="1" dirty="0" smtClean="0"/>
              <a:t> </a:t>
            </a:r>
            <a:r>
              <a:rPr lang="fr-FR" sz="2400" b="1" dirty="0" err="1" smtClean="0"/>
              <a:t>Sukuk</a:t>
            </a:r>
            <a:r>
              <a:rPr lang="fr-FR" sz="2400" b="1" dirty="0" smtClean="0"/>
              <a:t> </a:t>
            </a:r>
            <a:r>
              <a:rPr lang="fr-FR" sz="2400" b="1" dirty="0" err="1" smtClean="0"/>
              <a:t>asset</a:t>
            </a:r>
            <a:r>
              <a:rPr lang="fr-FR" sz="2400" b="1" dirty="0" smtClean="0"/>
              <a:t> </a:t>
            </a:r>
            <a:r>
              <a:rPr lang="fr-FR" sz="2400" b="1" dirty="0" err="1" smtClean="0"/>
              <a:t>based</a:t>
            </a:r>
            <a:r>
              <a:rPr lang="fr-FR" sz="2400" b="1" dirty="0" smtClean="0"/>
              <a:t>: Transfert de la propriété économique</a:t>
            </a:r>
          </a:p>
          <a:p>
            <a:pPr marL="342900" indent="-342900">
              <a:buFont typeface="Wingdings" panose="05000000000000000000" pitchFamily="2" charset="2"/>
              <a:buChar char="v"/>
            </a:pPr>
            <a:endParaRPr lang="fr-FR" sz="2400" b="1" dirty="0"/>
          </a:p>
          <a:p>
            <a:pPr marL="342900" indent="-342900">
              <a:buFont typeface="Wingdings" panose="05000000000000000000" pitchFamily="2" charset="2"/>
              <a:buChar char="v"/>
            </a:pPr>
            <a:r>
              <a:rPr lang="fr-FR" sz="2400" b="1" dirty="0" smtClean="0"/>
              <a:t>Real right </a:t>
            </a:r>
            <a:r>
              <a:rPr lang="fr-FR" sz="2400" b="1" dirty="0" err="1" smtClean="0"/>
              <a:t>baked</a:t>
            </a:r>
            <a:r>
              <a:rPr lang="fr-FR" sz="2400" b="1" dirty="0" smtClean="0"/>
              <a:t> </a:t>
            </a:r>
            <a:r>
              <a:rPr lang="fr-FR" sz="2400" b="1" dirty="0" err="1" smtClean="0"/>
              <a:t>sukuk</a:t>
            </a:r>
            <a:r>
              <a:rPr lang="fr-FR" sz="2400" b="1" dirty="0" smtClean="0"/>
              <a:t>: transfert de propriété de l’usufruit seulement</a:t>
            </a:r>
          </a:p>
          <a:p>
            <a:pPr marL="342900" indent="-342900">
              <a:buFont typeface="Wingdings" panose="05000000000000000000" pitchFamily="2" charset="2"/>
              <a:buChar char="v"/>
            </a:pPr>
            <a:endParaRPr lang="fr-FR" sz="2400" b="1" dirty="0"/>
          </a:p>
          <a:p>
            <a:pPr marL="342900" indent="-342900">
              <a:buFont typeface="Wingdings" panose="05000000000000000000" pitchFamily="2" charset="2"/>
              <a:buChar char="v"/>
            </a:pPr>
            <a:endParaRPr lang="fr-FR" sz="2400" b="1" dirty="0"/>
          </a:p>
        </p:txBody>
      </p:sp>
    </p:spTree>
    <p:extLst>
      <p:ext uri="{BB962C8B-B14F-4D97-AF65-F5344CB8AC3E}">
        <p14:creationId xmlns:p14="http://schemas.microsoft.com/office/powerpoint/2010/main" val="402446129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object 31"/>
          <p:cNvSpPr/>
          <p:nvPr/>
        </p:nvSpPr>
        <p:spPr>
          <a:xfrm>
            <a:off x="228600" y="3154680"/>
            <a:ext cx="8956039" cy="589279"/>
          </a:xfrm>
          <a:prstGeom prst="rect">
            <a:avLst/>
          </a:prstGeom>
          <a:blipFill>
            <a:blip r:embed="rId2" cstate="print"/>
            <a:stretch>
              <a:fillRect/>
            </a:stretch>
          </a:blipFill>
        </p:spPr>
        <p:txBody>
          <a:bodyPr wrap="square" lIns="0" tIns="0" rIns="0" bIns="0" rtlCol="0">
            <a:noAutofit/>
          </a:bodyPr>
          <a:lstStyle/>
          <a:p>
            <a:endParaRPr/>
          </a:p>
        </p:txBody>
      </p:sp>
      <p:sp>
        <p:nvSpPr>
          <p:cNvPr id="32" name="object 32"/>
          <p:cNvSpPr/>
          <p:nvPr/>
        </p:nvSpPr>
        <p:spPr>
          <a:xfrm>
            <a:off x="276860" y="3403600"/>
            <a:ext cx="8657082" cy="153241"/>
          </a:xfrm>
          <a:custGeom>
            <a:avLst/>
            <a:gdLst/>
            <a:ahLst/>
            <a:cxnLst/>
            <a:rect l="l" t="t" r="r" b="b"/>
            <a:pathLst>
              <a:path w="8657082" h="153241">
                <a:moveTo>
                  <a:pt x="8601710" y="0"/>
                </a:moveTo>
                <a:lnTo>
                  <a:pt x="8587613" y="3810"/>
                </a:lnTo>
                <a:lnTo>
                  <a:pt x="8587613" y="52069"/>
                </a:lnTo>
                <a:lnTo>
                  <a:pt x="8546247" y="27940"/>
                </a:lnTo>
                <a:lnTo>
                  <a:pt x="8587613" y="3810"/>
                </a:lnTo>
                <a:lnTo>
                  <a:pt x="8601710" y="0"/>
                </a:lnTo>
                <a:lnTo>
                  <a:pt x="0" y="0"/>
                </a:lnTo>
                <a:lnTo>
                  <a:pt x="0" y="55880"/>
                </a:lnTo>
                <a:lnTo>
                  <a:pt x="8601710" y="55880"/>
                </a:lnTo>
                <a:lnTo>
                  <a:pt x="8601710" y="0"/>
                </a:lnTo>
                <a:close/>
              </a:path>
              <a:path w="8657082" h="153241">
                <a:moveTo>
                  <a:pt x="8587613" y="3810"/>
                </a:moveTo>
                <a:lnTo>
                  <a:pt x="8546247" y="27940"/>
                </a:lnTo>
                <a:lnTo>
                  <a:pt x="8587613" y="52069"/>
                </a:lnTo>
                <a:lnTo>
                  <a:pt x="8587613" y="3810"/>
                </a:lnTo>
                <a:close/>
              </a:path>
              <a:path w="8657082" h="153241">
                <a:moveTo>
                  <a:pt x="8411025" y="-53984"/>
                </a:moveTo>
                <a:lnTo>
                  <a:pt x="8419973" y="-45720"/>
                </a:lnTo>
                <a:lnTo>
                  <a:pt x="8498350" y="0"/>
                </a:lnTo>
                <a:lnTo>
                  <a:pt x="8601710" y="0"/>
                </a:lnTo>
                <a:lnTo>
                  <a:pt x="8601710" y="55880"/>
                </a:lnTo>
                <a:lnTo>
                  <a:pt x="8498350" y="55880"/>
                </a:lnTo>
                <a:lnTo>
                  <a:pt x="8419973" y="101600"/>
                </a:lnTo>
                <a:lnTo>
                  <a:pt x="8407642" y="116528"/>
                </a:lnTo>
                <a:lnTo>
                  <a:pt x="8406189" y="128216"/>
                </a:lnTo>
                <a:lnTo>
                  <a:pt x="8409940" y="139827"/>
                </a:lnTo>
                <a:lnTo>
                  <a:pt x="8414606" y="145817"/>
                </a:lnTo>
                <a:lnTo>
                  <a:pt x="8424694" y="152073"/>
                </a:lnTo>
                <a:lnTo>
                  <a:pt x="8436389" y="153561"/>
                </a:lnTo>
                <a:lnTo>
                  <a:pt x="8448040" y="149860"/>
                </a:lnTo>
                <a:lnTo>
                  <a:pt x="8657082" y="27940"/>
                </a:lnTo>
                <a:lnTo>
                  <a:pt x="8448040" y="-93980"/>
                </a:lnTo>
                <a:lnTo>
                  <a:pt x="8441016" y="-96881"/>
                </a:lnTo>
                <a:lnTo>
                  <a:pt x="8429142" y="-97361"/>
                </a:lnTo>
                <a:lnTo>
                  <a:pt x="8418233" y="-92909"/>
                </a:lnTo>
                <a:lnTo>
                  <a:pt x="8409940" y="-83947"/>
                </a:lnTo>
                <a:lnTo>
                  <a:pt x="8406944" y="-76723"/>
                </a:lnTo>
                <a:lnTo>
                  <a:pt x="8406528" y="-64870"/>
                </a:lnTo>
                <a:lnTo>
                  <a:pt x="8411025" y="-53984"/>
                </a:lnTo>
                <a:close/>
              </a:path>
            </a:pathLst>
          </a:custGeom>
          <a:solidFill>
            <a:srgbClr val="214623"/>
          </a:solidFill>
        </p:spPr>
        <p:txBody>
          <a:bodyPr wrap="square" lIns="0" tIns="0" rIns="0" bIns="0" rtlCol="0">
            <a:noAutofit/>
          </a:bodyPr>
          <a:lstStyle/>
          <a:p>
            <a:endParaRPr/>
          </a:p>
        </p:txBody>
      </p:sp>
      <p:sp>
        <p:nvSpPr>
          <p:cNvPr id="33" name="object 33"/>
          <p:cNvSpPr/>
          <p:nvPr/>
        </p:nvSpPr>
        <p:spPr>
          <a:xfrm>
            <a:off x="5948679" y="2047240"/>
            <a:ext cx="121920" cy="4094480"/>
          </a:xfrm>
          <a:prstGeom prst="rect">
            <a:avLst/>
          </a:prstGeom>
          <a:blipFill>
            <a:blip r:embed="rId3" cstate="print"/>
            <a:stretch>
              <a:fillRect/>
            </a:stretch>
          </a:blipFill>
        </p:spPr>
        <p:txBody>
          <a:bodyPr wrap="square" lIns="0" tIns="0" rIns="0" bIns="0" rtlCol="0">
            <a:noAutofit/>
          </a:bodyPr>
          <a:lstStyle/>
          <a:p>
            <a:endParaRPr/>
          </a:p>
        </p:txBody>
      </p:sp>
      <p:sp>
        <p:nvSpPr>
          <p:cNvPr id="34" name="object 34"/>
          <p:cNvSpPr/>
          <p:nvPr/>
        </p:nvSpPr>
        <p:spPr>
          <a:xfrm>
            <a:off x="6007100" y="2075179"/>
            <a:ext cx="2794" cy="3986110"/>
          </a:xfrm>
          <a:custGeom>
            <a:avLst/>
            <a:gdLst/>
            <a:ahLst/>
            <a:cxnLst/>
            <a:rect l="l" t="t" r="r" b="b"/>
            <a:pathLst>
              <a:path w="2794" h="3986110">
                <a:moveTo>
                  <a:pt x="2794" y="0"/>
                </a:moveTo>
                <a:lnTo>
                  <a:pt x="0" y="3986110"/>
                </a:lnTo>
              </a:path>
            </a:pathLst>
          </a:custGeom>
          <a:ln w="25400">
            <a:solidFill>
              <a:srgbClr val="214623"/>
            </a:solidFill>
            <a:prstDash val="lgDash"/>
          </a:ln>
        </p:spPr>
        <p:txBody>
          <a:bodyPr wrap="square" lIns="0" tIns="0" rIns="0" bIns="0" rtlCol="0">
            <a:noAutofit/>
          </a:bodyPr>
          <a:lstStyle/>
          <a:p>
            <a:endParaRPr/>
          </a:p>
        </p:txBody>
      </p:sp>
      <p:sp>
        <p:nvSpPr>
          <p:cNvPr id="35" name="object 35"/>
          <p:cNvSpPr/>
          <p:nvPr/>
        </p:nvSpPr>
        <p:spPr>
          <a:xfrm>
            <a:off x="558800" y="3426841"/>
            <a:ext cx="2230120" cy="1673479"/>
          </a:xfrm>
          <a:custGeom>
            <a:avLst/>
            <a:gdLst/>
            <a:ahLst/>
            <a:cxnLst/>
            <a:rect l="l" t="t" r="r" b="b"/>
            <a:pathLst>
              <a:path w="2230120" h="1673478">
                <a:moveTo>
                  <a:pt x="3" y="1521193"/>
                </a:moveTo>
                <a:lnTo>
                  <a:pt x="6343" y="1563995"/>
                </a:lnTo>
                <a:lnTo>
                  <a:pt x="23652" y="1602060"/>
                </a:lnTo>
                <a:lnTo>
                  <a:pt x="50214" y="1633678"/>
                </a:lnTo>
                <a:lnTo>
                  <a:pt x="84315" y="1657140"/>
                </a:lnTo>
                <a:lnTo>
                  <a:pt x="124242" y="1670738"/>
                </a:lnTo>
                <a:lnTo>
                  <a:pt x="153250" y="1673478"/>
                </a:lnTo>
                <a:lnTo>
                  <a:pt x="2077865" y="1673475"/>
                </a:lnTo>
                <a:lnTo>
                  <a:pt x="2120660" y="1667130"/>
                </a:lnTo>
                <a:lnTo>
                  <a:pt x="2158717" y="1649824"/>
                </a:lnTo>
                <a:lnTo>
                  <a:pt x="2190328" y="1623264"/>
                </a:lnTo>
                <a:lnTo>
                  <a:pt x="2213785" y="1589158"/>
                </a:lnTo>
                <a:lnTo>
                  <a:pt x="2227379" y="1549216"/>
                </a:lnTo>
                <a:lnTo>
                  <a:pt x="2230120" y="1520189"/>
                </a:lnTo>
                <a:lnTo>
                  <a:pt x="2230116" y="906253"/>
                </a:lnTo>
                <a:lnTo>
                  <a:pt x="2223771" y="863458"/>
                </a:lnTo>
                <a:lnTo>
                  <a:pt x="2206465" y="825401"/>
                </a:lnTo>
                <a:lnTo>
                  <a:pt x="2179905" y="793790"/>
                </a:lnTo>
                <a:lnTo>
                  <a:pt x="2145799" y="770333"/>
                </a:lnTo>
                <a:lnTo>
                  <a:pt x="2105857" y="756739"/>
                </a:lnTo>
                <a:lnTo>
                  <a:pt x="2076831" y="753998"/>
                </a:lnTo>
                <a:lnTo>
                  <a:pt x="929259" y="753998"/>
                </a:lnTo>
                <a:lnTo>
                  <a:pt x="808482" y="0"/>
                </a:lnTo>
                <a:lnTo>
                  <a:pt x="371690" y="753998"/>
                </a:lnTo>
                <a:lnTo>
                  <a:pt x="152248" y="754002"/>
                </a:lnTo>
                <a:lnTo>
                  <a:pt x="137572" y="754790"/>
                </a:lnTo>
                <a:lnTo>
                  <a:pt x="123293" y="756924"/>
                </a:lnTo>
                <a:lnTo>
                  <a:pt x="109476" y="760340"/>
                </a:lnTo>
                <a:lnTo>
                  <a:pt x="96183" y="764973"/>
                </a:lnTo>
                <a:lnTo>
                  <a:pt x="83478" y="770762"/>
                </a:lnTo>
                <a:lnTo>
                  <a:pt x="71425" y="777643"/>
                </a:lnTo>
                <a:lnTo>
                  <a:pt x="60087" y="785552"/>
                </a:lnTo>
                <a:lnTo>
                  <a:pt x="49527" y="794427"/>
                </a:lnTo>
                <a:lnTo>
                  <a:pt x="39810" y="804203"/>
                </a:lnTo>
                <a:lnTo>
                  <a:pt x="30998" y="814818"/>
                </a:lnTo>
                <a:lnTo>
                  <a:pt x="23155" y="826209"/>
                </a:lnTo>
                <a:lnTo>
                  <a:pt x="16344" y="838311"/>
                </a:lnTo>
                <a:lnTo>
                  <a:pt x="10629" y="851062"/>
                </a:lnTo>
                <a:lnTo>
                  <a:pt x="6074" y="864399"/>
                </a:lnTo>
                <a:lnTo>
                  <a:pt x="2742" y="878257"/>
                </a:lnTo>
                <a:lnTo>
                  <a:pt x="696" y="892575"/>
                </a:lnTo>
                <a:lnTo>
                  <a:pt x="0" y="907287"/>
                </a:lnTo>
                <a:lnTo>
                  <a:pt x="3" y="1521193"/>
                </a:lnTo>
                <a:close/>
              </a:path>
            </a:pathLst>
          </a:custGeom>
          <a:solidFill>
            <a:srgbClr val="214623"/>
          </a:solidFill>
        </p:spPr>
        <p:txBody>
          <a:bodyPr wrap="square" lIns="0" tIns="0" rIns="0" bIns="0" rtlCol="0">
            <a:noAutofit/>
          </a:bodyPr>
          <a:lstStyle/>
          <a:p>
            <a:endParaRPr/>
          </a:p>
        </p:txBody>
      </p:sp>
      <p:sp>
        <p:nvSpPr>
          <p:cNvPr id="36" name="object 36"/>
          <p:cNvSpPr/>
          <p:nvPr/>
        </p:nvSpPr>
        <p:spPr>
          <a:xfrm>
            <a:off x="3256065" y="3546983"/>
            <a:ext cx="2591228" cy="1761768"/>
          </a:xfrm>
          <a:custGeom>
            <a:avLst/>
            <a:gdLst/>
            <a:ahLst/>
            <a:cxnLst/>
            <a:rect l="l" t="t" r="r" b="b"/>
            <a:pathLst>
              <a:path w="2591228" h="1761768">
                <a:moveTo>
                  <a:pt x="2726" y="954975"/>
                </a:moveTo>
                <a:lnTo>
                  <a:pt x="0" y="1014660"/>
                </a:lnTo>
                <a:lnTo>
                  <a:pt x="5312" y="1073777"/>
                </a:lnTo>
                <a:lnTo>
                  <a:pt x="18446" y="1132079"/>
                </a:lnTo>
                <a:lnTo>
                  <a:pt x="39187" y="1189324"/>
                </a:lnTo>
                <a:lnTo>
                  <a:pt x="67318" y="1245266"/>
                </a:lnTo>
                <a:lnTo>
                  <a:pt x="102622" y="1299661"/>
                </a:lnTo>
                <a:lnTo>
                  <a:pt x="144883" y="1352264"/>
                </a:lnTo>
                <a:lnTo>
                  <a:pt x="193885" y="1402830"/>
                </a:lnTo>
                <a:lnTo>
                  <a:pt x="249411" y="1451116"/>
                </a:lnTo>
                <a:lnTo>
                  <a:pt x="311246" y="1496876"/>
                </a:lnTo>
                <a:lnTo>
                  <a:pt x="379173" y="1539865"/>
                </a:lnTo>
                <a:lnTo>
                  <a:pt x="452975" y="1579840"/>
                </a:lnTo>
                <a:lnTo>
                  <a:pt x="532436" y="1616555"/>
                </a:lnTo>
                <a:lnTo>
                  <a:pt x="617341" y="1649766"/>
                </a:lnTo>
                <a:lnTo>
                  <a:pt x="707472" y="1679229"/>
                </a:lnTo>
                <a:lnTo>
                  <a:pt x="802613" y="1704698"/>
                </a:lnTo>
                <a:lnTo>
                  <a:pt x="902549" y="1725930"/>
                </a:lnTo>
                <a:lnTo>
                  <a:pt x="1005091" y="1742379"/>
                </a:lnTo>
                <a:lnTo>
                  <a:pt x="1107917" y="1753751"/>
                </a:lnTo>
                <a:lnTo>
                  <a:pt x="1210609" y="1760172"/>
                </a:lnTo>
                <a:lnTo>
                  <a:pt x="1312747" y="1761768"/>
                </a:lnTo>
                <a:lnTo>
                  <a:pt x="1413912" y="1758666"/>
                </a:lnTo>
                <a:lnTo>
                  <a:pt x="1513687" y="1750992"/>
                </a:lnTo>
                <a:lnTo>
                  <a:pt x="1611652" y="1738873"/>
                </a:lnTo>
                <a:lnTo>
                  <a:pt x="1707388" y="1722436"/>
                </a:lnTo>
                <a:lnTo>
                  <a:pt x="1800476" y="1701808"/>
                </a:lnTo>
                <a:lnTo>
                  <a:pt x="1890498" y="1677114"/>
                </a:lnTo>
                <a:lnTo>
                  <a:pt x="1977034" y="1648481"/>
                </a:lnTo>
                <a:lnTo>
                  <a:pt x="2059667" y="1616037"/>
                </a:lnTo>
                <a:lnTo>
                  <a:pt x="2137977" y="1579907"/>
                </a:lnTo>
                <a:lnTo>
                  <a:pt x="2211545" y="1540218"/>
                </a:lnTo>
                <a:lnTo>
                  <a:pt x="2279953" y="1497097"/>
                </a:lnTo>
                <a:lnTo>
                  <a:pt x="2342782" y="1450671"/>
                </a:lnTo>
                <a:lnTo>
                  <a:pt x="2399612" y="1401065"/>
                </a:lnTo>
                <a:lnTo>
                  <a:pt x="2450026" y="1348407"/>
                </a:lnTo>
                <a:lnTo>
                  <a:pt x="2493604" y="1292823"/>
                </a:lnTo>
                <a:lnTo>
                  <a:pt x="2529927" y="1234440"/>
                </a:lnTo>
                <a:lnTo>
                  <a:pt x="2558067" y="1174516"/>
                </a:lnTo>
                <a:lnTo>
                  <a:pt x="2577520" y="1114427"/>
                </a:lnTo>
                <a:lnTo>
                  <a:pt x="2588502" y="1054418"/>
                </a:lnTo>
                <a:lnTo>
                  <a:pt x="2591228" y="994733"/>
                </a:lnTo>
                <a:lnTo>
                  <a:pt x="2585916" y="935616"/>
                </a:lnTo>
                <a:lnTo>
                  <a:pt x="2572781" y="877314"/>
                </a:lnTo>
                <a:lnTo>
                  <a:pt x="2552041" y="820069"/>
                </a:lnTo>
                <a:lnTo>
                  <a:pt x="2523910" y="764127"/>
                </a:lnTo>
                <a:lnTo>
                  <a:pt x="2488606" y="709732"/>
                </a:lnTo>
                <a:lnTo>
                  <a:pt x="2446345" y="657129"/>
                </a:lnTo>
                <a:lnTo>
                  <a:pt x="2397343" y="606563"/>
                </a:lnTo>
                <a:lnTo>
                  <a:pt x="2341817" y="558277"/>
                </a:lnTo>
                <a:lnTo>
                  <a:pt x="2279982" y="512517"/>
                </a:lnTo>
                <a:lnTo>
                  <a:pt x="2212055" y="469528"/>
                </a:lnTo>
                <a:lnTo>
                  <a:pt x="2138253" y="429553"/>
                </a:lnTo>
                <a:lnTo>
                  <a:pt x="2058791" y="392838"/>
                </a:lnTo>
                <a:lnTo>
                  <a:pt x="1973887" y="359627"/>
                </a:lnTo>
                <a:lnTo>
                  <a:pt x="1883756" y="330164"/>
                </a:lnTo>
                <a:lnTo>
                  <a:pt x="1788614" y="304695"/>
                </a:lnTo>
                <a:lnTo>
                  <a:pt x="1688679" y="283464"/>
                </a:lnTo>
                <a:lnTo>
                  <a:pt x="1496528" y="0"/>
                </a:lnTo>
                <a:lnTo>
                  <a:pt x="1197697" y="249936"/>
                </a:lnTo>
                <a:lnTo>
                  <a:pt x="1119319" y="254811"/>
                </a:lnTo>
                <a:lnTo>
                  <a:pt x="1042255" y="262376"/>
                </a:lnTo>
                <a:lnTo>
                  <a:pt x="966665" y="272559"/>
                </a:lnTo>
                <a:lnTo>
                  <a:pt x="892706" y="285286"/>
                </a:lnTo>
                <a:lnTo>
                  <a:pt x="820539" y="300483"/>
                </a:lnTo>
                <a:lnTo>
                  <a:pt x="750322" y="318078"/>
                </a:lnTo>
                <a:lnTo>
                  <a:pt x="682216" y="337996"/>
                </a:lnTo>
                <a:lnTo>
                  <a:pt x="616378" y="360163"/>
                </a:lnTo>
                <a:lnTo>
                  <a:pt x="552969" y="384508"/>
                </a:lnTo>
                <a:lnTo>
                  <a:pt x="492148" y="410956"/>
                </a:lnTo>
                <a:lnTo>
                  <a:pt x="434074" y="439433"/>
                </a:lnTo>
                <a:lnTo>
                  <a:pt x="378907" y="469867"/>
                </a:lnTo>
                <a:lnTo>
                  <a:pt x="326804" y="502184"/>
                </a:lnTo>
                <a:lnTo>
                  <a:pt x="277927" y="536310"/>
                </a:lnTo>
                <a:lnTo>
                  <a:pt x="232433" y="572172"/>
                </a:lnTo>
                <a:lnTo>
                  <a:pt x="190483" y="609697"/>
                </a:lnTo>
                <a:lnTo>
                  <a:pt x="152236" y="648811"/>
                </a:lnTo>
                <a:lnTo>
                  <a:pt x="117850" y="689441"/>
                </a:lnTo>
                <a:lnTo>
                  <a:pt x="87485" y="731513"/>
                </a:lnTo>
                <a:lnTo>
                  <a:pt x="61301" y="774954"/>
                </a:lnTo>
                <a:lnTo>
                  <a:pt x="33160" y="834877"/>
                </a:lnTo>
                <a:lnTo>
                  <a:pt x="13707" y="894966"/>
                </a:lnTo>
                <a:lnTo>
                  <a:pt x="2726" y="954975"/>
                </a:lnTo>
                <a:close/>
              </a:path>
            </a:pathLst>
          </a:custGeom>
          <a:solidFill>
            <a:srgbClr val="DDD9C3"/>
          </a:solidFill>
        </p:spPr>
        <p:txBody>
          <a:bodyPr wrap="square" lIns="0" tIns="0" rIns="0" bIns="0" rtlCol="0">
            <a:noAutofit/>
          </a:bodyPr>
          <a:lstStyle/>
          <a:p>
            <a:endParaRPr/>
          </a:p>
        </p:txBody>
      </p:sp>
      <p:sp>
        <p:nvSpPr>
          <p:cNvPr id="37" name="object 37"/>
          <p:cNvSpPr/>
          <p:nvPr/>
        </p:nvSpPr>
        <p:spPr>
          <a:xfrm>
            <a:off x="3256065" y="3546983"/>
            <a:ext cx="2591228" cy="1761768"/>
          </a:xfrm>
          <a:custGeom>
            <a:avLst/>
            <a:gdLst/>
            <a:ahLst/>
            <a:cxnLst/>
            <a:rect l="l" t="t" r="r" b="b"/>
            <a:pathLst>
              <a:path w="2591228" h="1761768">
                <a:moveTo>
                  <a:pt x="1496528" y="0"/>
                </a:moveTo>
                <a:lnTo>
                  <a:pt x="1688679" y="283464"/>
                </a:lnTo>
                <a:lnTo>
                  <a:pt x="1788614" y="304695"/>
                </a:lnTo>
                <a:lnTo>
                  <a:pt x="1883756" y="330164"/>
                </a:lnTo>
                <a:lnTo>
                  <a:pt x="1973887" y="359627"/>
                </a:lnTo>
                <a:lnTo>
                  <a:pt x="2058791" y="392838"/>
                </a:lnTo>
                <a:lnTo>
                  <a:pt x="2138253" y="429553"/>
                </a:lnTo>
                <a:lnTo>
                  <a:pt x="2212055" y="469528"/>
                </a:lnTo>
                <a:lnTo>
                  <a:pt x="2279982" y="512517"/>
                </a:lnTo>
                <a:lnTo>
                  <a:pt x="2341817" y="558277"/>
                </a:lnTo>
                <a:lnTo>
                  <a:pt x="2397343" y="606563"/>
                </a:lnTo>
                <a:lnTo>
                  <a:pt x="2446345" y="657129"/>
                </a:lnTo>
                <a:lnTo>
                  <a:pt x="2488606" y="709732"/>
                </a:lnTo>
                <a:lnTo>
                  <a:pt x="2523910" y="764127"/>
                </a:lnTo>
                <a:lnTo>
                  <a:pt x="2552041" y="820069"/>
                </a:lnTo>
                <a:lnTo>
                  <a:pt x="2572781" y="877314"/>
                </a:lnTo>
                <a:lnTo>
                  <a:pt x="2585916" y="935616"/>
                </a:lnTo>
                <a:lnTo>
                  <a:pt x="2591228" y="994733"/>
                </a:lnTo>
                <a:lnTo>
                  <a:pt x="2588502" y="1054418"/>
                </a:lnTo>
                <a:lnTo>
                  <a:pt x="2577520" y="1114427"/>
                </a:lnTo>
                <a:lnTo>
                  <a:pt x="2558067" y="1174516"/>
                </a:lnTo>
                <a:lnTo>
                  <a:pt x="2529927" y="1234440"/>
                </a:lnTo>
                <a:lnTo>
                  <a:pt x="2493604" y="1292823"/>
                </a:lnTo>
                <a:lnTo>
                  <a:pt x="2450026" y="1348407"/>
                </a:lnTo>
                <a:lnTo>
                  <a:pt x="2399612" y="1401065"/>
                </a:lnTo>
                <a:lnTo>
                  <a:pt x="2342782" y="1450671"/>
                </a:lnTo>
                <a:lnTo>
                  <a:pt x="2279953" y="1497097"/>
                </a:lnTo>
                <a:lnTo>
                  <a:pt x="2211545" y="1540218"/>
                </a:lnTo>
                <a:lnTo>
                  <a:pt x="2137977" y="1579907"/>
                </a:lnTo>
                <a:lnTo>
                  <a:pt x="2059667" y="1616037"/>
                </a:lnTo>
                <a:lnTo>
                  <a:pt x="1977034" y="1648481"/>
                </a:lnTo>
                <a:lnTo>
                  <a:pt x="1890498" y="1677114"/>
                </a:lnTo>
                <a:lnTo>
                  <a:pt x="1800476" y="1701808"/>
                </a:lnTo>
                <a:lnTo>
                  <a:pt x="1707388" y="1722436"/>
                </a:lnTo>
                <a:lnTo>
                  <a:pt x="1611652" y="1738873"/>
                </a:lnTo>
                <a:lnTo>
                  <a:pt x="1513687" y="1750992"/>
                </a:lnTo>
                <a:lnTo>
                  <a:pt x="1413912" y="1758666"/>
                </a:lnTo>
                <a:lnTo>
                  <a:pt x="1312747" y="1761768"/>
                </a:lnTo>
                <a:lnTo>
                  <a:pt x="1210609" y="1760172"/>
                </a:lnTo>
                <a:lnTo>
                  <a:pt x="1107917" y="1753751"/>
                </a:lnTo>
                <a:lnTo>
                  <a:pt x="1005091" y="1742379"/>
                </a:lnTo>
                <a:lnTo>
                  <a:pt x="902549" y="1725930"/>
                </a:lnTo>
                <a:lnTo>
                  <a:pt x="802613" y="1704698"/>
                </a:lnTo>
                <a:lnTo>
                  <a:pt x="707472" y="1679229"/>
                </a:lnTo>
                <a:lnTo>
                  <a:pt x="617341" y="1649766"/>
                </a:lnTo>
                <a:lnTo>
                  <a:pt x="532436" y="1616555"/>
                </a:lnTo>
                <a:lnTo>
                  <a:pt x="452975" y="1579840"/>
                </a:lnTo>
                <a:lnTo>
                  <a:pt x="379173" y="1539865"/>
                </a:lnTo>
                <a:lnTo>
                  <a:pt x="311246" y="1496876"/>
                </a:lnTo>
                <a:lnTo>
                  <a:pt x="249411" y="1451116"/>
                </a:lnTo>
                <a:lnTo>
                  <a:pt x="193885" y="1402830"/>
                </a:lnTo>
                <a:lnTo>
                  <a:pt x="144883" y="1352264"/>
                </a:lnTo>
                <a:lnTo>
                  <a:pt x="102622" y="1299661"/>
                </a:lnTo>
                <a:lnTo>
                  <a:pt x="67318" y="1245266"/>
                </a:lnTo>
                <a:lnTo>
                  <a:pt x="39187" y="1189324"/>
                </a:lnTo>
                <a:lnTo>
                  <a:pt x="18446" y="1132079"/>
                </a:lnTo>
                <a:lnTo>
                  <a:pt x="5312" y="1073777"/>
                </a:lnTo>
                <a:lnTo>
                  <a:pt x="0" y="1014660"/>
                </a:lnTo>
                <a:lnTo>
                  <a:pt x="2726" y="954975"/>
                </a:lnTo>
                <a:lnTo>
                  <a:pt x="13707" y="894966"/>
                </a:lnTo>
                <a:lnTo>
                  <a:pt x="33160" y="834877"/>
                </a:lnTo>
                <a:lnTo>
                  <a:pt x="61301" y="774954"/>
                </a:lnTo>
                <a:lnTo>
                  <a:pt x="87485" y="731513"/>
                </a:lnTo>
                <a:lnTo>
                  <a:pt x="117850" y="689441"/>
                </a:lnTo>
                <a:lnTo>
                  <a:pt x="152236" y="648811"/>
                </a:lnTo>
                <a:lnTo>
                  <a:pt x="190483" y="609697"/>
                </a:lnTo>
                <a:lnTo>
                  <a:pt x="232433" y="572172"/>
                </a:lnTo>
                <a:lnTo>
                  <a:pt x="277927" y="536310"/>
                </a:lnTo>
                <a:lnTo>
                  <a:pt x="326804" y="502184"/>
                </a:lnTo>
                <a:lnTo>
                  <a:pt x="378907" y="469867"/>
                </a:lnTo>
                <a:lnTo>
                  <a:pt x="434074" y="439433"/>
                </a:lnTo>
                <a:lnTo>
                  <a:pt x="492148" y="410956"/>
                </a:lnTo>
                <a:lnTo>
                  <a:pt x="552969" y="384508"/>
                </a:lnTo>
                <a:lnTo>
                  <a:pt x="616378" y="360163"/>
                </a:lnTo>
                <a:lnTo>
                  <a:pt x="682216" y="337996"/>
                </a:lnTo>
                <a:lnTo>
                  <a:pt x="750322" y="318078"/>
                </a:lnTo>
                <a:lnTo>
                  <a:pt x="820539" y="300483"/>
                </a:lnTo>
                <a:lnTo>
                  <a:pt x="892706" y="285286"/>
                </a:lnTo>
                <a:lnTo>
                  <a:pt x="966665" y="272559"/>
                </a:lnTo>
                <a:lnTo>
                  <a:pt x="1042255" y="262376"/>
                </a:lnTo>
                <a:lnTo>
                  <a:pt x="1119319" y="254811"/>
                </a:lnTo>
                <a:lnTo>
                  <a:pt x="1197697" y="249936"/>
                </a:lnTo>
                <a:lnTo>
                  <a:pt x="1496528" y="0"/>
                </a:lnTo>
                <a:close/>
              </a:path>
            </a:pathLst>
          </a:custGeom>
          <a:ln w="10160">
            <a:solidFill>
              <a:srgbClr val="DDD9C3"/>
            </a:solidFill>
          </a:ln>
        </p:spPr>
        <p:txBody>
          <a:bodyPr wrap="square" lIns="0" tIns="0" rIns="0" bIns="0" rtlCol="0">
            <a:noAutofit/>
          </a:bodyPr>
          <a:lstStyle/>
          <a:p>
            <a:endParaRPr/>
          </a:p>
        </p:txBody>
      </p:sp>
      <p:sp>
        <p:nvSpPr>
          <p:cNvPr id="38" name="object 38"/>
          <p:cNvSpPr/>
          <p:nvPr/>
        </p:nvSpPr>
        <p:spPr>
          <a:xfrm>
            <a:off x="454659" y="5138420"/>
            <a:ext cx="2413000" cy="1270000"/>
          </a:xfrm>
          <a:custGeom>
            <a:avLst/>
            <a:gdLst/>
            <a:ahLst/>
            <a:cxnLst/>
            <a:rect l="l" t="t" r="r" b="b"/>
            <a:pathLst>
              <a:path w="2413000" h="1270000">
                <a:moveTo>
                  <a:pt x="0" y="444753"/>
                </a:moveTo>
                <a:lnTo>
                  <a:pt x="1206500" y="444753"/>
                </a:lnTo>
                <a:lnTo>
                  <a:pt x="1206500" y="235838"/>
                </a:lnTo>
                <a:lnTo>
                  <a:pt x="1206500" y="0"/>
                </a:lnTo>
                <a:lnTo>
                  <a:pt x="1206500" y="235838"/>
                </a:lnTo>
                <a:lnTo>
                  <a:pt x="1206500" y="444753"/>
                </a:lnTo>
                <a:lnTo>
                  <a:pt x="2413000" y="444753"/>
                </a:lnTo>
                <a:lnTo>
                  <a:pt x="2413000" y="1269999"/>
                </a:lnTo>
                <a:lnTo>
                  <a:pt x="0" y="1269999"/>
                </a:lnTo>
                <a:lnTo>
                  <a:pt x="0" y="444753"/>
                </a:lnTo>
                <a:close/>
              </a:path>
            </a:pathLst>
          </a:custGeom>
          <a:ln w="25400">
            <a:solidFill>
              <a:srgbClr val="214623"/>
            </a:solidFill>
          </a:ln>
        </p:spPr>
        <p:txBody>
          <a:bodyPr wrap="square" lIns="0" tIns="0" rIns="0" bIns="0" rtlCol="0">
            <a:noAutofit/>
          </a:bodyPr>
          <a:lstStyle/>
          <a:p>
            <a:endParaRPr/>
          </a:p>
        </p:txBody>
      </p:sp>
      <p:sp>
        <p:nvSpPr>
          <p:cNvPr id="39" name="object 39"/>
          <p:cNvSpPr/>
          <p:nvPr/>
        </p:nvSpPr>
        <p:spPr>
          <a:xfrm>
            <a:off x="3223260" y="5138420"/>
            <a:ext cx="2580640" cy="1320800"/>
          </a:xfrm>
          <a:custGeom>
            <a:avLst/>
            <a:gdLst/>
            <a:ahLst/>
            <a:cxnLst/>
            <a:rect l="l" t="t" r="r" b="b"/>
            <a:pathLst>
              <a:path w="2580640" h="1320800">
                <a:moveTo>
                  <a:pt x="0" y="462584"/>
                </a:moveTo>
                <a:lnTo>
                  <a:pt x="0" y="1320799"/>
                </a:lnTo>
                <a:lnTo>
                  <a:pt x="2580640" y="1320799"/>
                </a:lnTo>
                <a:lnTo>
                  <a:pt x="2580640" y="462584"/>
                </a:lnTo>
                <a:lnTo>
                  <a:pt x="1307465" y="462584"/>
                </a:lnTo>
                <a:lnTo>
                  <a:pt x="1307465" y="330199"/>
                </a:lnTo>
                <a:lnTo>
                  <a:pt x="1312164" y="330199"/>
                </a:lnTo>
                <a:lnTo>
                  <a:pt x="1290320" y="0"/>
                </a:lnTo>
                <a:lnTo>
                  <a:pt x="1268476" y="330199"/>
                </a:lnTo>
                <a:lnTo>
                  <a:pt x="1273175" y="330199"/>
                </a:lnTo>
                <a:lnTo>
                  <a:pt x="1273175" y="462584"/>
                </a:lnTo>
                <a:lnTo>
                  <a:pt x="0" y="462584"/>
                </a:lnTo>
                <a:close/>
              </a:path>
            </a:pathLst>
          </a:custGeom>
          <a:solidFill>
            <a:srgbClr val="FFFFFF"/>
          </a:solidFill>
        </p:spPr>
        <p:txBody>
          <a:bodyPr wrap="square" lIns="0" tIns="0" rIns="0" bIns="0" rtlCol="0">
            <a:noAutofit/>
          </a:bodyPr>
          <a:lstStyle/>
          <a:p>
            <a:endParaRPr/>
          </a:p>
        </p:txBody>
      </p:sp>
      <p:sp>
        <p:nvSpPr>
          <p:cNvPr id="40" name="object 40"/>
          <p:cNvSpPr/>
          <p:nvPr/>
        </p:nvSpPr>
        <p:spPr>
          <a:xfrm>
            <a:off x="3223260" y="5138420"/>
            <a:ext cx="2580640" cy="1320800"/>
          </a:xfrm>
          <a:custGeom>
            <a:avLst/>
            <a:gdLst/>
            <a:ahLst/>
            <a:cxnLst/>
            <a:rect l="l" t="t" r="r" b="b"/>
            <a:pathLst>
              <a:path w="2580640" h="1320800">
                <a:moveTo>
                  <a:pt x="0" y="462584"/>
                </a:moveTo>
                <a:lnTo>
                  <a:pt x="1273175" y="462584"/>
                </a:lnTo>
                <a:lnTo>
                  <a:pt x="1273175" y="330199"/>
                </a:lnTo>
                <a:lnTo>
                  <a:pt x="1268476" y="330199"/>
                </a:lnTo>
                <a:lnTo>
                  <a:pt x="1290320" y="0"/>
                </a:lnTo>
                <a:lnTo>
                  <a:pt x="1312164" y="330199"/>
                </a:lnTo>
                <a:lnTo>
                  <a:pt x="1307465" y="330199"/>
                </a:lnTo>
                <a:lnTo>
                  <a:pt x="1307465" y="462584"/>
                </a:lnTo>
                <a:lnTo>
                  <a:pt x="2580640" y="462584"/>
                </a:lnTo>
                <a:lnTo>
                  <a:pt x="2580640" y="1320799"/>
                </a:lnTo>
                <a:lnTo>
                  <a:pt x="0" y="1320799"/>
                </a:lnTo>
                <a:lnTo>
                  <a:pt x="0" y="462584"/>
                </a:lnTo>
                <a:close/>
              </a:path>
            </a:pathLst>
          </a:custGeom>
          <a:ln w="25400">
            <a:solidFill>
              <a:srgbClr val="DDD9C3"/>
            </a:solidFill>
          </a:ln>
        </p:spPr>
        <p:txBody>
          <a:bodyPr wrap="square" lIns="0" tIns="0" rIns="0" bIns="0" rtlCol="0">
            <a:noAutofit/>
          </a:bodyPr>
          <a:lstStyle/>
          <a:p>
            <a:endParaRPr/>
          </a:p>
        </p:txBody>
      </p:sp>
      <p:sp>
        <p:nvSpPr>
          <p:cNvPr id="41" name="object 41"/>
          <p:cNvSpPr/>
          <p:nvPr/>
        </p:nvSpPr>
        <p:spPr>
          <a:xfrm>
            <a:off x="868362" y="6130201"/>
            <a:ext cx="360362" cy="121907"/>
          </a:xfrm>
          <a:custGeom>
            <a:avLst/>
            <a:gdLst/>
            <a:ahLst/>
            <a:cxnLst/>
            <a:rect l="l" t="t" r="r" b="b"/>
            <a:pathLst>
              <a:path w="360362" h="121907">
                <a:moveTo>
                  <a:pt x="258457" y="81584"/>
                </a:moveTo>
                <a:lnTo>
                  <a:pt x="238137" y="81268"/>
                </a:lnTo>
                <a:lnTo>
                  <a:pt x="237502" y="121907"/>
                </a:lnTo>
                <a:lnTo>
                  <a:pt x="360362" y="62852"/>
                </a:lnTo>
                <a:lnTo>
                  <a:pt x="258457" y="81584"/>
                </a:lnTo>
                <a:close/>
              </a:path>
              <a:path w="360362" h="121907">
                <a:moveTo>
                  <a:pt x="259092" y="40957"/>
                </a:moveTo>
                <a:lnTo>
                  <a:pt x="239407" y="0"/>
                </a:lnTo>
                <a:lnTo>
                  <a:pt x="238772" y="40639"/>
                </a:lnTo>
                <a:lnTo>
                  <a:pt x="259092" y="40957"/>
                </a:lnTo>
                <a:close/>
              </a:path>
              <a:path w="360362" h="121907">
                <a:moveTo>
                  <a:pt x="634" y="36918"/>
                </a:moveTo>
                <a:lnTo>
                  <a:pt x="0" y="77558"/>
                </a:lnTo>
                <a:lnTo>
                  <a:pt x="238137" y="81268"/>
                </a:lnTo>
                <a:lnTo>
                  <a:pt x="258457" y="81584"/>
                </a:lnTo>
                <a:lnTo>
                  <a:pt x="360362" y="62852"/>
                </a:lnTo>
                <a:lnTo>
                  <a:pt x="239407" y="0"/>
                </a:lnTo>
                <a:lnTo>
                  <a:pt x="259092" y="40957"/>
                </a:lnTo>
                <a:lnTo>
                  <a:pt x="238772" y="40639"/>
                </a:lnTo>
                <a:lnTo>
                  <a:pt x="634" y="36918"/>
                </a:lnTo>
                <a:close/>
              </a:path>
            </a:pathLst>
          </a:custGeom>
          <a:solidFill>
            <a:srgbClr val="214623"/>
          </a:solidFill>
        </p:spPr>
        <p:txBody>
          <a:bodyPr wrap="square" lIns="0" tIns="0" rIns="0" bIns="0" rtlCol="0">
            <a:noAutofit/>
          </a:bodyPr>
          <a:lstStyle/>
          <a:p>
            <a:endParaRPr/>
          </a:p>
        </p:txBody>
      </p:sp>
      <p:sp>
        <p:nvSpPr>
          <p:cNvPr id="42" name="object 42"/>
          <p:cNvSpPr/>
          <p:nvPr/>
        </p:nvSpPr>
        <p:spPr>
          <a:xfrm>
            <a:off x="6230620" y="5382260"/>
            <a:ext cx="2687320" cy="894080"/>
          </a:xfrm>
          <a:custGeom>
            <a:avLst/>
            <a:gdLst/>
            <a:ahLst/>
            <a:cxnLst/>
            <a:rect l="l" t="t" r="r" b="b"/>
            <a:pathLst>
              <a:path w="2687320" h="894080">
                <a:moveTo>
                  <a:pt x="0" y="313131"/>
                </a:moveTo>
                <a:lnTo>
                  <a:pt x="1320165" y="313131"/>
                </a:lnTo>
                <a:lnTo>
                  <a:pt x="1320165" y="223519"/>
                </a:lnTo>
                <a:lnTo>
                  <a:pt x="1343660" y="0"/>
                </a:lnTo>
                <a:lnTo>
                  <a:pt x="1367155" y="223519"/>
                </a:lnTo>
                <a:lnTo>
                  <a:pt x="1367155" y="313131"/>
                </a:lnTo>
                <a:lnTo>
                  <a:pt x="2687320" y="313131"/>
                </a:lnTo>
                <a:lnTo>
                  <a:pt x="2687320" y="894079"/>
                </a:lnTo>
                <a:lnTo>
                  <a:pt x="0" y="894079"/>
                </a:lnTo>
                <a:lnTo>
                  <a:pt x="0" y="313131"/>
                </a:lnTo>
                <a:close/>
              </a:path>
            </a:pathLst>
          </a:custGeom>
          <a:ln w="25400">
            <a:solidFill>
              <a:srgbClr val="C0504D"/>
            </a:solidFill>
          </a:ln>
        </p:spPr>
        <p:txBody>
          <a:bodyPr wrap="square" lIns="0" tIns="0" rIns="0" bIns="0" rtlCol="0">
            <a:noAutofit/>
          </a:bodyPr>
          <a:lstStyle/>
          <a:p>
            <a:endParaRPr/>
          </a:p>
        </p:txBody>
      </p:sp>
      <p:sp>
        <p:nvSpPr>
          <p:cNvPr id="43" name="object 43"/>
          <p:cNvSpPr/>
          <p:nvPr/>
        </p:nvSpPr>
        <p:spPr>
          <a:xfrm>
            <a:off x="6121400" y="3503041"/>
            <a:ext cx="2702560" cy="1836039"/>
          </a:xfrm>
          <a:custGeom>
            <a:avLst/>
            <a:gdLst/>
            <a:ahLst/>
            <a:cxnLst/>
            <a:rect l="l" t="t" r="r" b="b"/>
            <a:pathLst>
              <a:path w="2702559" h="1836039">
                <a:moveTo>
                  <a:pt x="2519882" y="1835379"/>
                </a:moveTo>
                <a:lnTo>
                  <a:pt x="2566481" y="1825900"/>
                </a:lnTo>
                <a:lnTo>
                  <a:pt x="2608412" y="1806240"/>
                </a:lnTo>
                <a:lnTo>
                  <a:pt x="2644298" y="1777777"/>
                </a:lnTo>
                <a:lnTo>
                  <a:pt x="2672761" y="1741891"/>
                </a:lnTo>
                <a:lnTo>
                  <a:pt x="2692421" y="1699960"/>
                </a:lnTo>
                <a:lnTo>
                  <a:pt x="2701900" y="1653361"/>
                </a:lnTo>
                <a:lnTo>
                  <a:pt x="2702560" y="1637030"/>
                </a:lnTo>
                <a:lnTo>
                  <a:pt x="2702560" y="841248"/>
                </a:lnTo>
                <a:lnTo>
                  <a:pt x="2696780" y="793400"/>
                </a:lnTo>
                <a:lnTo>
                  <a:pt x="2680360" y="749759"/>
                </a:lnTo>
                <a:lnTo>
                  <a:pt x="2654679" y="711705"/>
                </a:lnTo>
                <a:lnTo>
                  <a:pt x="2621114" y="680615"/>
                </a:lnTo>
                <a:lnTo>
                  <a:pt x="2581044" y="657867"/>
                </a:lnTo>
                <a:lnTo>
                  <a:pt x="2535848" y="644841"/>
                </a:lnTo>
                <a:lnTo>
                  <a:pt x="2503551" y="642239"/>
                </a:lnTo>
                <a:lnTo>
                  <a:pt x="1126109" y="642239"/>
                </a:lnTo>
                <a:lnTo>
                  <a:pt x="1244981" y="0"/>
                </a:lnTo>
                <a:lnTo>
                  <a:pt x="450469" y="642239"/>
                </a:lnTo>
                <a:lnTo>
                  <a:pt x="199009" y="642239"/>
                </a:lnTo>
                <a:lnTo>
                  <a:pt x="182677" y="642898"/>
                </a:lnTo>
                <a:lnTo>
                  <a:pt x="136078" y="652377"/>
                </a:lnTo>
                <a:lnTo>
                  <a:pt x="94147" y="672037"/>
                </a:lnTo>
                <a:lnTo>
                  <a:pt x="58261" y="700500"/>
                </a:lnTo>
                <a:lnTo>
                  <a:pt x="29798" y="736386"/>
                </a:lnTo>
                <a:lnTo>
                  <a:pt x="10138" y="778317"/>
                </a:lnTo>
                <a:lnTo>
                  <a:pt x="659" y="824916"/>
                </a:lnTo>
                <a:lnTo>
                  <a:pt x="0" y="841248"/>
                </a:lnTo>
                <a:lnTo>
                  <a:pt x="0" y="1637030"/>
                </a:lnTo>
                <a:lnTo>
                  <a:pt x="5779" y="1684877"/>
                </a:lnTo>
                <a:lnTo>
                  <a:pt x="22199" y="1728518"/>
                </a:lnTo>
                <a:lnTo>
                  <a:pt x="47880" y="1766572"/>
                </a:lnTo>
                <a:lnTo>
                  <a:pt x="81445" y="1797662"/>
                </a:lnTo>
                <a:lnTo>
                  <a:pt x="121515" y="1820410"/>
                </a:lnTo>
                <a:lnTo>
                  <a:pt x="166711" y="1833436"/>
                </a:lnTo>
                <a:lnTo>
                  <a:pt x="199009" y="1836039"/>
                </a:lnTo>
                <a:lnTo>
                  <a:pt x="2503551" y="1836039"/>
                </a:lnTo>
                <a:lnTo>
                  <a:pt x="2519882" y="1835379"/>
                </a:lnTo>
                <a:close/>
              </a:path>
            </a:pathLst>
          </a:custGeom>
          <a:solidFill>
            <a:srgbClr val="214623"/>
          </a:solidFill>
        </p:spPr>
        <p:txBody>
          <a:bodyPr wrap="square" lIns="0" tIns="0" rIns="0" bIns="0" rtlCol="0">
            <a:noAutofit/>
          </a:bodyPr>
          <a:lstStyle/>
          <a:p>
            <a:endParaRPr/>
          </a:p>
        </p:txBody>
      </p:sp>
      <p:sp>
        <p:nvSpPr>
          <p:cNvPr id="44" name="object 44"/>
          <p:cNvSpPr/>
          <p:nvPr/>
        </p:nvSpPr>
        <p:spPr>
          <a:xfrm>
            <a:off x="6121400" y="3503041"/>
            <a:ext cx="2702560" cy="1836039"/>
          </a:xfrm>
          <a:custGeom>
            <a:avLst/>
            <a:gdLst/>
            <a:ahLst/>
            <a:cxnLst/>
            <a:rect l="l" t="t" r="r" b="b"/>
            <a:pathLst>
              <a:path w="2702559" h="1836039">
                <a:moveTo>
                  <a:pt x="0" y="841248"/>
                </a:moveTo>
                <a:lnTo>
                  <a:pt x="659" y="824916"/>
                </a:lnTo>
                <a:lnTo>
                  <a:pt x="2602" y="808950"/>
                </a:lnTo>
                <a:lnTo>
                  <a:pt x="5779" y="793400"/>
                </a:lnTo>
                <a:lnTo>
                  <a:pt x="10138" y="778317"/>
                </a:lnTo>
                <a:lnTo>
                  <a:pt x="15628" y="763754"/>
                </a:lnTo>
                <a:lnTo>
                  <a:pt x="22199" y="749759"/>
                </a:lnTo>
                <a:lnTo>
                  <a:pt x="29798" y="736386"/>
                </a:lnTo>
                <a:lnTo>
                  <a:pt x="38376" y="723684"/>
                </a:lnTo>
                <a:lnTo>
                  <a:pt x="47880" y="711705"/>
                </a:lnTo>
                <a:lnTo>
                  <a:pt x="58261" y="700500"/>
                </a:lnTo>
                <a:lnTo>
                  <a:pt x="69466" y="690119"/>
                </a:lnTo>
                <a:lnTo>
                  <a:pt x="81445" y="680615"/>
                </a:lnTo>
                <a:lnTo>
                  <a:pt x="94147" y="672037"/>
                </a:lnTo>
                <a:lnTo>
                  <a:pt x="107520" y="664438"/>
                </a:lnTo>
                <a:lnTo>
                  <a:pt x="121515" y="657867"/>
                </a:lnTo>
                <a:lnTo>
                  <a:pt x="136078" y="652377"/>
                </a:lnTo>
                <a:lnTo>
                  <a:pt x="151161" y="648018"/>
                </a:lnTo>
                <a:lnTo>
                  <a:pt x="166711" y="644841"/>
                </a:lnTo>
                <a:lnTo>
                  <a:pt x="182677" y="642898"/>
                </a:lnTo>
                <a:lnTo>
                  <a:pt x="199009" y="642239"/>
                </a:lnTo>
                <a:lnTo>
                  <a:pt x="450469" y="642239"/>
                </a:lnTo>
                <a:lnTo>
                  <a:pt x="1244981" y="0"/>
                </a:lnTo>
                <a:lnTo>
                  <a:pt x="1126109" y="642239"/>
                </a:lnTo>
                <a:lnTo>
                  <a:pt x="2503551" y="642239"/>
                </a:lnTo>
                <a:lnTo>
                  <a:pt x="2519882" y="642898"/>
                </a:lnTo>
                <a:lnTo>
                  <a:pt x="2535848" y="644841"/>
                </a:lnTo>
                <a:lnTo>
                  <a:pt x="2551398" y="648018"/>
                </a:lnTo>
                <a:lnTo>
                  <a:pt x="2566481" y="652377"/>
                </a:lnTo>
                <a:lnTo>
                  <a:pt x="2581044" y="657867"/>
                </a:lnTo>
                <a:lnTo>
                  <a:pt x="2595039" y="664438"/>
                </a:lnTo>
                <a:lnTo>
                  <a:pt x="2608412" y="672037"/>
                </a:lnTo>
                <a:lnTo>
                  <a:pt x="2621114" y="680615"/>
                </a:lnTo>
                <a:lnTo>
                  <a:pt x="2633093" y="690119"/>
                </a:lnTo>
                <a:lnTo>
                  <a:pt x="2644298" y="700500"/>
                </a:lnTo>
                <a:lnTo>
                  <a:pt x="2654679" y="711705"/>
                </a:lnTo>
                <a:lnTo>
                  <a:pt x="2664183" y="723684"/>
                </a:lnTo>
                <a:lnTo>
                  <a:pt x="2672761" y="736386"/>
                </a:lnTo>
                <a:lnTo>
                  <a:pt x="2680360" y="749759"/>
                </a:lnTo>
                <a:lnTo>
                  <a:pt x="2686931" y="763754"/>
                </a:lnTo>
                <a:lnTo>
                  <a:pt x="2692421" y="778317"/>
                </a:lnTo>
                <a:lnTo>
                  <a:pt x="2696780" y="793400"/>
                </a:lnTo>
                <a:lnTo>
                  <a:pt x="2699957" y="808950"/>
                </a:lnTo>
                <a:lnTo>
                  <a:pt x="2701900" y="824916"/>
                </a:lnTo>
                <a:lnTo>
                  <a:pt x="2702560" y="841248"/>
                </a:lnTo>
                <a:lnTo>
                  <a:pt x="2702560" y="1139698"/>
                </a:lnTo>
                <a:lnTo>
                  <a:pt x="2702560" y="1637030"/>
                </a:lnTo>
                <a:lnTo>
                  <a:pt x="2701900" y="1653361"/>
                </a:lnTo>
                <a:lnTo>
                  <a:pt x="2692421" y="1699960"/>
                </a:lnTo>
                <a:lnTo>
                  <a:pt x="2672761" y="1741891"/>
                </a:lnTo>
                <a:lnTo>
                  <a:pt x="2644298" y="1777777"/>
                </a:lnTo>
                <a:lnTo>
                  <a:pt x="2608412" y="1806240"/>
                </a:lnTo>
                <a:lnTo>
                  <a:pt x="2566481" y="1825900"/>
                </a:lnTo>
                <a:lnTo>
                  <a:pt x="2519882" y="1835379"/>
                </a:lnTo>
                <a:lnTo>
                  <a:pt x="2503551" y="1836039"/>
                </a:lnTo>
                <a:lnTo>
                  <a:pt x="1126109" y="1836039"/>
                </a:lnTo>
                <a:lnTo>
                  <a:pt x="450469" y="1836039"/>
                </a:lnTo>
                <a:lnTo>
                  <a:pt x="199009" y="1836039"/>
                </a:lnTo>
                <a:lnTo>
                  <a:pt x="182677" y="1835379"/>
                </a:lnTo>
                <a:lnTo>
                  <a:pt x="151161" y="1830259"/>
                </a:lnTo>
                <a:lnTo>
                  <a:pt x="121515" y="1820410"/>
                </a:lnTo>
                <a:lnTo>
                  <a:pt x="94147" y="1806240"/>
                </a:lnTo>
                <a:lnTo>
                  <a:pt x="69466" y="1788158"/>
                </a:lnTo>
                <a:lnTo>
                  <a:pt x="47880" y="1766572"/>
                </a:lnTo>
                <a:lnTo>
                  <a:pt x="29798" y="1741891"/>
                </a:lnTo>
                <a:lnTo>
                  <a:pt x="15628" y="1714523"/>
                </a:lnTo>
                <a:lnTo>
                  <a:pt x="5779" y="1684877"/>
                </a:lnTo>
                <a:lnTo>
                  <a:pt x="659" y="1653361"/>
                </a:lnTo>
                <a:lnTo>
                  <a:pt x="0" y="1637030"/>
                </a:lnTo>
                <a:lnTo>
                  <a:pt x="0" y="1139698"/>
                </a:lnTo>
                <a:lnTo>
                  <a:pt x="0" y="841248"/>
                </a:lnTo>
                <a:close/>
              </a:path>
            </a:pathLst>
          </a:custGeom>
          <a:ln w="30479">
            <a:solidFill>
              <a:srgbClr val="214623"/>
            </a:solidFill>
          </a:ln>
        </p:spPr>
        <p:txBody>
          <a:bodyPr wrap="square" lIns="0" tIns="0" rIns="0" bIns="0" rtlCol="0">
            <a:noAutofit/>
          </a:bodyPr>
          <a:lstStyle/>
          <a:p>
            <a:endParaRPr/>
          </a:p>
        </p:txBody>
      </p:sp>
      <p:sp>
        <p:nvSpPr>
          <p:cNvPr id="29" name="object 29"/>
          <p:cNvSpPr/>
          <p:nvPr/>
        </p:nvSpPr>
        <p:spPr>
          <a:xfrm>
            <a:off x="6885940" y="2344419"/>
            <a:ext cx="1473200" cy="645160"/>
          </a:xfrm>
          <a:custGeom>
            <a:avLst/>
            <a:gdLst/>
            <a:ahLst/>
            <a:cxnLst/>
            <a:rect l="l" t="t" r="r" b="b"/>
            <a:pathLst>
              <a:path w="1473200" h="645160">
                <a:moveTo>
                  <a:pt x="0" y="107569"/>
                </a:moveTo>
                <a:lnTo>
                  <a:pt x="0" y="537591"/>
                </a:lnTo>
                <a:lnTo>
                  <a:pt x="943" y="551908"/>
                </a:lnTo>
                <a:lnTo>
                  <a:pt x="14579" y="591722"/>
                </a:lnTo>
                <a:lnTo>
                  <a:pt x="41726" y="622678"/>
                </a:lnTo>
                <a:lnTo>
                  <a:pt x="78914" y="641305"/>
                </a:lnTo>
                <a:lnTo>
                  <a:pt x="107569" y="645160"/>
                </a:lnTo>
                <a:lnTo>
                  <a:pt x="1365631" y="645160"/>
                </a:lnTo>
                <a:lnTo>
                  <a:pt x="1407304" y="636798"/>
                </a:lnTo>
                <a:lnTo>
                  <a:pt x="1441598" y="613769"/>
                </a:lnTo>
                <a:lnTo>
                  <a:pt x="1464721" y="579542"/>
                </a:lnTo>
                <a:lnTo>
                  <a:pt x="1473200" y="537591"/>
                </a:lnTo>
                <a:lnTo>
                  <a:pt x="1473200" y="107569"/>
                </a:lnTo>
                <a:lnTo>
                  <a:pt x="1464838" y="65895"/>
                </a:lnTo>
                <a:lnTo>
                  <a:pt x="1441809" y="31601"/>
                </a:lnTo>
                <a:lnTo>
                  <a:pt x="1407582" y="8478"/>
                </a:lnTo>
                <a:lnTo>
                  <a:pt x="1365631" y="0"/>
                </a:lnTo>
                <a:lnTo>
                  <a:pt x="107569" y="0"/>
                </a:lnTo>
                <a:lnTo>
                  <a:pt x="65895" y="8361"/>
                </a:lnTo>
                <a:lnTo>
                  <a:pt x="31601" y="31390"/>
                </a:lnTo>
                <a:lnTo>
                  <a:pt x="8478" y="65617"/>
                </a:lnTo>
                <a:lnTo>
                  <a:pt x="0" y="107569"/>
                </a:lnTo>
                <a:close/>
              </a:path>
            </a:pathLst>
          </a:custGeom>
          <a:solidFill>
            <a:srgbClr val="214623"/>
          </a:solidFill>
        </p:spPr>
        <p:txBody>
          <a:bodyPr wrap="square" lIns="0" tIns="0" rIns="0" bIns="0" rtlCol="0">
            <a:noAutofit/>
          </a:bodyPr>
          <a:lstStyle/>
          <a:p>
            <a:endParaRPr/>
          </a:p>
        </p:txBody>
      </p:sp>
      <p:sp>
        <p:nvSpPr>
          <p:cNvPr id="30" name="object 30"/>
          <p:cNvSpPr/>
          <p:nvPr/>
        </p:nvSpPr>
        <p:spPr>
          <a:xfrm>
            <a:off x="6885940" y="2344419"/>
            <a:ext cx="1473200" cy="645160"/>
          </a:xfrm>
          <a:custGeom>
            <a:avLst/>
            <a:gdLst/>
            <a:ahLst/>
            <a:cxnLst/>
            <a:rect l="l" t="t" r="r" b="b"/>
            <a:pathLst>
              <a:path w="1473200" h="645160">
                <a:moveTo>
                  <a:pt x="0" y="107569"/>
                </a:moveTo>
                <a:lnTo>
                  <a:pt x="8478" y="65617"/>
                </a:lnTo>
                <a:lnTo>
                  <a:pt x="31601" y="31390"/>
                </a:lnTo>
                <a:lnTo>
                  <a:pt x="65895" y="8361"/>
                </a:lnTo>
                <a:lnTo>
                  <a:pt x="107569" y="0"/>
                </a:lnTo>
                <a:lnTo>
                  <a:pt x="1365631" y="0"/>
                </a:lnTo>
                <a:lnTo>
                  <a:pt x="1407582" y="8478"/>
                </a:lnTo>
                <a:lnTo>
                  <a:pt x="1441809" y="31601"/>
                </a:lnTo>
                <a:lnTo>
                  <a:pt x="1464838" y="65895"/>
                </a:lnTo>
                <a:lnTo>
                  <a:pt x="1473200" y="107569"/>
                </a:lnTo>
                <a:lnTo>
                  <a:pt x="1473200" y="537591"/>
                </a:lnTo>
                <a:lnTo>
                  <a:pt x="1464721" y="579542"/>
                </a:lnTo>
                <a:lnTo>
                  <a:pt x="1441598" y="613769"/>
                </a:lnTo>
                <a:lnTo>
                  <a:pt x="1407304" y="636798"/>
                </a:lnTo>
                <a:lnTo>
                  <a:pt x="1365631" y="645160"/>
                </a:lnTo>
                <a:lnTo>
                  <a:pt x="107569" y="645160"/>
                </a:lnTo>
                <a:lnTo>
                  <a:pt x="65617" y="636681"/>
                </a:lnTo>
                <a:lnTo>
                  <a:pt x="31390" y="613558"/>
                </a:lnTo>
                <a:lnTo>
                  <a:pt x="8361" y="579264"/>
                </a:lnTo>
                <a:lnTo>
                  <a:pt x="0" y="537591"/>
                </a:lnTo>
                <a:lnTo>
                  <a:pt x="0" y="107569"/>
                </a:lnTo>
                <a:close/>
              </a:path>
            </a:pathLst>
          </a:custGeom>
          <a:ln w="25400">
            <a:solidFill>
              <a:srgbClr val="214623"/>
            </a:solidFill>
          </a:ln>
        </p:spPr>
        <p:txBody>
          <a:bodyPr wrap="square" lIns="0" tIns="0" rIns="0" bIns="0" rtlCol="0">
            <a:noAutofit/>
          </a:bodyPr>
          <a:lstStyle/>
          <a:p>
            <a:endParaRPr/>
          </a:p>
        </p:txBody>
      </p:sp>
      <p:sp>
        <p:nvSpPr>
          <p:cNvPr id="27" name="object 27"/>
          <p:cNvSpPr/>
          <p:nvPr/>
        </p:nvSpPr>
        <p:spPr>
          <a:xfrm>
            <a:off x="1049020" y="2329180"/>
            <a:ext cx="1584960" cy="650240"/>
          </a:xfrm>
          <a:custGeom>
            <a:avLst/>
            <a:gdLst/>
            <a:ahLst/>
            <a:cxnLst/>
            <a:rect l="l" t="t" r="r" b="b"/>
            <a:pathLst>
              <a:path w="1584959" h="650239">
                <a:moveTo>
                  <a:pt x="0" y="108330"/>
                </a:moveTo>
                <a:lnTo>
                  <a:pt x="4" y="542880"/>
                </a:lnTo>
                <a:lnTo>
                  <a:pt x="8786" y="584701"/>
                </a:lnTo>
                <a:lnTo>
                  <a:pt x="32063" y="618823"/>
                </a:lnTo>
                <a:lnTo>
                  <a:pt x="66401" y="641813"/>
                </a:lnTo>
                <a:lnTo>
                  <a:pt x="108369" y="650239"/>
                </a:lnTo>
                <a:lnTo>
                  <a:pt x="1477568" y="650236"/>
                </a:lnTo>
                <a:lnTo>
                  <a:pt x="1519401" y="641464"/>
                </a:lnTo>
                <a:lnTo>
                  <a:pt x="1553533" y="618196"/>
                </a:lnTo>
                <a:lnTo>
                  <a:pt x="1576531" y="583867"/>
                </a:lnTo>
                <a:lnTo>
                  <a:pt x="1584960" y="541908"/>
                </a:lnTo>
                <a:lnTo>
                  <a:pt x="1584956" y="107391"/>
                </a:lnTo>
                <a:lnTo>
                  <a:pt x="1576184" y="65558"/>
                </a:lnTo>
                <a:lnTo>
                  <a:pt x="1552916" y="31426"/>
                </a:lnTo>
                <a:lnTo>
                  <a:pt x="1518587" y="8428"/>
                </a:lnTo>
                <a:lnTo>
                  <a:pt x="1476629" y="0"/>
                </a:lnTo>
                <a:lnTo>
                  <a:pt x="107397" y="4"/>
                </a:lnTo>
                <a:lnTo>
                  <a:pt x="65559" y="8784"/>
                </a:lnTo>
                <a:lnTo>
                  <a:pt x="31425" y="32053"/>
                </a:lnTo>
                <a:lnTo>
                  <a:pt x="8428" y="66379"/>
                </a:lnTo>
                <a:lnTo>
                  <a:pt x="0" y="108330"/>
                </a:lnTo>
                <a:close/>
              </a:path>
            </a:pathLst>
          </a:custGeom>
          <a:solidFill>
            <a:srgbClr val="214623"/>
          </a:solidFill>
        </p:spPr>
        <p:txBody>
          <a:bodyPr wrap="square" lIns="0" tIns="0" rIns="0" bIns="0" rtlCol="0">
            <a:noAutofit/>
          </a:bodyPr>
          <a:lstStyle/>
          <a:p>
            <a:endParaRPr/>
          </a:p>
        </p:txBody>
      </p:sp>
      <p:sp>
        <p:nvSpPr>
          <p:cNvPr id="28" name="object 28"/>
          <p:cNvSpPr/>
          <p:nvPr/>
        </p:nvSpPr>
        <p:spPr>
          <a:xfrm>
            <a:off x="1049020" y="2329180"/>
            <a:ext cx="1584960" cy="650240"/>
          </a:xfrm>
          <a:custGeom>
            <a:avLst/>
            <a:gdLst/>
            <a:ahLst/>
            <a:cxnLst/>
            <a:rect l="l" t="t" r="r" b="b"/>
            <a:pathLst>
              <a:path w="1584959" h="650239">
                <a:moveTo>
                  <a:pt x="0" y="108330"/>
                </a:moveTo>
                <a:lnTo>
                  <a:pt x="8428" y="66379"/>
                </a:lnTo>
                <a:lnTo>
                  <a:pt x="31425" y="32053"/>
                </a:lnTo>
                <a:lnTo>
                  <a:pt x="65559" y="8784"/>
                </a:lnTo>
                <a:lnTo>
                  <a:pt x="107397" y="4"/>
                </a:lnTo>
                <a:lnTo>
                  <a:pt x="108369" y="0"/>
                </a:lnTo>
                <a:lnTo>
                  <a:pt x="1476629" y="0"/>
                </a:lnTo>
                <a:lnTo>
                  <a:pt x="1518587" y="8428"/>
                </a:lnTo>
                <a:lnTo>
                  <a:pt x="1552916" y="31426"/>
                </a:lnTo>
                <a:lnTo>
                  <a:pt x="1576184" y="65558"/>
                </a:lnTo>
                <a:lnTo>
                  <a:pt x="1584956" y="107391"/>
                </a:lnTo>
                <a:lnTo>
                  <a:pt x="1584960" y="108330"/>
                </a:lnTo>
                <a:lnTo>
                  <a:pt x="1584960" y="541908"/>
                </a:lnTo>
                <a:lnTo>
                  <a:pt x="1576531" y="583867"/>
                </a:lnTo>
                <a:lnTo>
                  <a:pt x="1553533" y="618196"/>
                </a:lnTo>
                <a:lnTo>
                  <a:pt x="1519401" y="641464"/>
                </a:lnTo>
                <a:lnTo>
                  <a:pt x="1477568" y="650236"/>
                </a:lnTo>
                <a:lnTo>
                  <a:pt x="1476629" y="650239"/>
                </a:lnTo>
                <a:lnTo>
                  <a:pt x="108369" y="650239"/>
                </a:lnTo>
                <a:lnTo>
                  <a:pt x="66401" y="641813"/>
                </a:lnTo>
                <a:lnTo>
                  <a:pt x="32063" y="618823"/>
                </a:lnTo>
                <a:lnTo>
                  <a:pt x="8786" y="584701"/>
                </a:lnTo>
                <a:lnTo>
                  <a:pt x="4" y="542880"/>
                </a:lnTo>
                <a:lnTo>
                  <a:pt x="0" y="541908"/>
                </a:lnTo>
                <a:lnTo>
                  <a:pt x="0" y="108330"/>
                </a:lnTo>
                <a:close/>
              </a:path>
            </a:pathLst>
          </a:custGeom>
          <a:ln w="25400">
            <a:solidFill>
              <a:srgbClr val="214623"/>
            </a:solidFill>
          </a:ln>
        </p:spPr>
        <p:txBody>
          <a:bodyPr wrap="square" lIns="0" tIns="0" rIns="0" bIns="0" rtlCol="0">
            <a:noAutofit/>
          </a:bodyPr>
          <a:lstStyle/>
          <a:p>
            <a:endParaRPr/>
          </a:p>
        </p:txBody>
      </p:sp>
      <p:sp>
        <p:nvSpPr>
          <p:cNvPr id="25" name="object 25"/>
          <p:cNvSpPr/>
          <p:nvPr/>
        </p:nvSpPr>
        <p:spPr>
          <a:xfrm>
            <a:off x="3477260" y="2344419"/>
            <a:ext cx="1656080" cy="645160"/>
          </a:xfrm>
          <a:custGeom>
            <a:avLst/>
            <a:gdLst/>
            <a:ahLst/>
            <a:cxnLst/>
            <a:rect l="l" t="t" r="r" b="b"/>
            <a:pathLst>
              <a:path w="1656080" h="645160">
                <a:moveTo>
                  <a:pt x="0" y="107569"/>
                </a:moveTo>
                <a:lnTo>
                  <a:pt x="0" y="537591"/>
                </a:lnTo>
                <a:lnTo>
                  <a:pt x="943" y="551908"/>
                </a:lnTo>
                <a:lnTo>
                  <a:pt x="14579" y="591722"/>
                </a:lnTo>
                <a:lnTo>
                  <a:pt x="41726" y="622678"/>
                </a:lnTo>
                <a:lnTo>
                  <a:pt x="78914" y="641305"/>
                </a:lnTo>
                <a:lnTo>
                  <a:pt x="107569" y="645160"/>
                </a:lnTo>
                <a:lnTo>
                  <a:pt x="1548511" y="645160"/>
                </a:lnTo>
                <a:lnTo>
                  <a:pt x="1590184" y="636798"/>
                </a:lnTo>
                <a:lnTo>
                  <a:pt x="1624478" y="613769"/>
                </a:lnTo>
                <a:lnTo>
                  <a:pt x="1647601" y="579542"/>
                </a:lnTo>
                <a:lnTo>
                  <a:pt x="1656080" y="537591"/>
                </a:lnTo>
                <a:lnTo>
                  <a:pt x="1656080" y="107569"/>
                </a:lnTo>
                <a:lnTo>
                  <a:pt x="1647718" y="65895"/>
                </a:lnTo>
                <a:lnTo>
                  <a:pt x="1624689" y="31601"/>
                </a:lnTo>
                <a:lnTo>
                  <a:pt x="1590462" y="8478"/>
                </a:lnTo>
                <a:lnTo>
                  <a:pt x="1548511" y="0"/>
                </a:lnTo>
                <a:lnTo>
                  <a:pt x="107569" y="0"/>
                </a:lnTo>
                <a:lnTo>
                  <a:pt x="65895" y="8361"/>
                </a:lnTo>
                <a:lnTo>
                  <a:pt x="31601" y="31390"/>
                </a:lnTo>
                <a:lnTo>
                  <a:pt x="8478" y="65617"/>
                </a:lnTo>
                <a:lnTo>
                  <a:pt x="0" y="107569"/>
                </a:lnTo>
                <a:close/>
              </a:path>
            </a:pathLst>
          </a:custGeom>
          <a:solidFill>
            <a:srgbClr val="DDD9C3"/>
          </a:solidFill>
        </p:spPr>
        <p:txBody>
          <a:bodyPr wrap="square" lIns="0" tIns="0" rIns="0" bIns="0" rtlCol="0">
            <a:noAutofit/>
          </a:bodyPr>
          <a:lstStyle/>
          <a:p>
            <a:endParaRPr/>
          </a:p>
        </p:txBody>
      </p:sp>
      <p:sp>
        <p:nvSpPr>
          <p:cNvPr id="26" name="object 26"/>
          <p:cNvSpPr/>
          <p:nvPr/>
        </p:nvSpPr>
        <p:spPr>
          <a:xfrm>
            <a:off x="3477260" y="2344419"/>
            <a:ext cx="1656080" cy="645160"/>
          </a:xfrm>
          <a:custGeom>
            <a:avLst/>
            <a:gdLst/>
            <a:ahLst/>
            <a:cxnLst/>
            <a:rect l="l" t="t" r="r" b="b"/>
            <a:pathLst>
              <a:path w="1656080" h="645160">
                <a:moveTo>
                  <a:pt x="0" y="107569"/>
                </a:moveTo>
                <a:lnTo>
                  <a:pt x="8478" y="65617"/>
                </a:lnTo>
                <a:lnTo>
                  <a:pt x="31601" y="31390"/>
                </a:lnTo>
                <a:lnTo>
                  <a:pt x="65895" y="8361"/>
                </a:lnTo>
                <a:lnTo>
                  <a:pt x="107569" y="0"/>
                </a:lnTo>
                <a:lnTo>
                  <a:pt x="1548511" y="0"/>
                </a:lnTo>
                <a:lnTo>
                  <a:pt x="1590462" y="8478"/>
                </a:lnTo>
                <a:lnTo>
                  <a:pt x="1624689" y="31601"/>
                </a:lnTo>
                <a:lnTo>
                  <a:pt x="1647718" y="65895"/>
                </a:lnTo>
                <a:lnTo>
                  <a:pt x="1656080" y="107569"/>
                </a:lnTo>
                <a:lnTo>
                  <a:pt x="1656080" y="537591"/>
                </a:lnTo>
                <a:lnTo>
                  <a:pt x="1647601" y="579542"/>
                </a:lnTo>
                <a:lnTo>
                  <a:pt x="1624478" y="613769"/>
                </a:lnTo>
                <a:lnTo>
                  <a:pt x="1590184" y="636798"/>
                </a:lnTo>
                <a:lnTo>
                  <a:pt x="1548511" y="645160"/>
                </a:lnTo>
                <a:lnTo>
                  <a:pt x="107569" y="645160"/>
                </a:lnTo>
                <a:lnTo>
                  <a:pt x="65617" y="636681"/>
                </a:lnTo>
                <a:lnTo>
                  <a:pt x="31390" y="613558"/>
                </a:lnTo>
                <a:lnTo>
                  <a:pt x="8361" y="579264"/>
                </a:lnTo>
                <a:lnTo>
                  <a:pt x="0" y="537591"/>
                </a:lnTo>
                <a:lnTo>
                  <a:pt x="0" y="107569"/>
                </a:lnTo>
                <a:close/>
              </a:path>
            </a:pathLst>
          </a:custGeom>
          <a:ln w="25400">
            <a:solidFill>
              <a:srgbClr val="DDD9C3"/>
            </a:solidFill>
          </a:ln>
        </p:spPr>
        <p:txBody>
          <a:bodyPr wrap="square" lIns="0" tIns="0" rIns="0" bIns="0" rtlCol="0">
            <a:noAutofit/>
          </a:bodyPr>
          <a:lstStyle/>
          <a:p>
            <a:endParaRPr/>
          </a:p>
        </p:txBody>
      </p:sp>
      <p:sp>
        <p:nvSpPr>
          <p:cNvPr id="21" name="object 21"/>
          <p:cNvSpPr txBox="1"/>
          <p:nvPr/>
        </p:nvSpPr>
        <p:spPr>
          <a:xfrm>
            <a:off x="1188720" y="2393874"/>
            <a:ext cx="1319517" cy="542619"/>
          </a:xfrm>
          <a:prstGeom prst="rect">
            <a:avLst/>
          </a:prstGeom>
        </p:spPr>
        <p:txBody>
          <a:bodyPr wrap="square" lIns="0" tIns="0" rIns="0" bIns="0" rtlCol="0">
            <a:noAutofit/>
          </a:bodyPr>
          <a:lstStyle/>
          <a:p>
            <a:pPr algn="ctr">
              <a:lnSpc>
                <a:spcPts val="2045"/>
              </a:lnSpc>
              <a:spcBef>
                <a:spcPts val="102"/>
              </a:spcBef>
            </a:pPr>
            <a:r>
              <a:rPr sz="2700" b="1" spc="-14" baseline="1517" dirty="0" smtClean="0">
                <a:solidFill>
                  <a:srgbClr val="EDEBE0"/>
                </a:solidFill>
                <a:latin typeface="Calibri"/>
                <a:cs typeface="Calibri"/>
              </a:rPr>
              <a:t>A</a:t>
            </a:r>
            <a:r>
              <a:rPr sz="2700" b="1" spc="0" baseline="1517" dirty="0" smtClean="0">
                <a:solidFill>
                  <a:srgbClr val="EDEBE0"/>
                </a:solidFill>
                <a:latin typeface="Calibri"/>
                <a:cs typeface="Calibri"/>
              </a:rPr>
              <a:t>ss</a:t>
            </a:r>
            <a:r>
              <a:rPr sz="2700" b="1" spc="9" baseline="1517" dirty="0" smtClean="0">
                <a:solidFill>
                  <a:srgbClr val="EDEBE0"/>
                </a:solidFill>
                <a:latin typeface="Calibri"/>
                <a:cs typeface="Calibri"/>
              </a:rPr>
              <a:t>e</a:t>
            </a:r>
            <a:r>
              <a:rPr sz="2700" b="1" spc="-19" baseline="1517" dirty="0" smtClean="0">
                <a:solidFill>
                  <a:srgbClr val="EDEBE0"/>
                </a:solidFill>
                <a:latin typeface="Calibri"/>
                <a:cs typeface="Calibri"/>
              </a:rPr>
              <a:t>t</a:t>
            </a:r>
            <a:r>
              <a:rPr sz="2700" b="1" spc="44" baseline="1610" dirty="0" smtClean="0">
                <a:solidFill>
                  <a:srgbClr val="EDEBE0"/>
                </a:solidFill>
                <a:latin typeface="Arial"/>
                <a:cs typeface="Arial"/>
              </a:rPr>
              <a:t>-</a:t>
            </a:r>
            <a:r>
              <a:rPr sz="2700" b="1" spc="-9" baseline="1517" dirty="0" smtClean="0">
                <a:solidFill>
                  <a:srgbClr val="EDEBE0"/>
                </a:solidFill>
                <a:latin typeface="Calibri"/>
                <a:cs typeface="Calibri"/>
              </a:rPr>
              <a:t>Ba</a:t>
            </a:r>
            <a:r>
              <a:rPr sz="2700" b="1" spc="4" baseline="1517" dirty="0" smtClean="0">
                <a:solidFill>
                  <a:srgbClr val="EDEBE0"/>
                </a:solidFill>
                <a:latin typeface="Calibri"/>
                <a:cs typeface="Calibri"/>
              </a:rPr>
              <a:t>c</a:t>
            </a:r>
            <a:r>
              <a:rPr sz="2700" b="1" spc="-25" baseline="1517" dirty="0" smtClean="0">
                <a:solidFill>
                  <a:srgbClr val="EDEBE0"/>
                </a:solidFill>
                <a:latin typeface="Calibri"/>
                <a:cs typeface="Calibri"/>
              </a:rPr>
              <a:t>k</a:t>
            </a:r>
            <a:r>
              <a:rPr sz="2700" b="1" spc="9" baseline="1517" dirty="0" smtClean="0">
                <a:solidFill>
                  <a:srgbClr val="EDEBE0"/>
                </a:solidFill>
                <a:latin typeface="Calibri"/>
                <a:cs typeface="Calibri"/>
              </a:rPr>
              <a:t>e</a:t>
            </a:r>
            <a:r>
              <a:rPr sz="2700" b="1" spc="0" baseline="1517" dirty="0" smtClean="0">
                <a:solidFill>
                  <a:srgbClr val="EDEBE0"/>
                </a:solidFill>
                <a:latin typeface="Calibri"/>
                <a:cs typeface="Calibri"/>
              </a:rPr>
              <a:t>d</a:t>
            </a:r>
            <a:endParaRPr sz="1800">
              <a:latin typeface="Calibri"/>
              <a:cs typeface="Calibri"/>
            </a:endParaRPr>
          </a:p>
          <a:p>
            <a:pPr marL="333375" marR="359528" algn="ctr">
              <a:lnSpc>
                <a:spcPts val="2160"/>
              </a:lnSpc>
              <a:spcBef>
                <a:spcPts val="5"/>
              </a:spcBef>
            </a:pPr>
            <a:r>
              <a:rPr sz="2700" b="1" spc="-9" baseline="1517" dirty="0" smtClean="0">
                <a:solidFill>
                  <a:srgbClr val="EDEBE0"/>
                </a:solidFill>
                <a:latin typeface="Calibri"/>
                <a:cs typeface="Calibri"/>
              </a:rPr>
              <a:t>S</a:t>
            </a:r>
            <a:r>
              <a:rPr sz="2700" b="1" spc="-4" baseline="1517" dirty="0" smtClean="0">
                <a:solidFill>
                  <a:srgbClr val="EDEBE0"/>
                </a:solidFill>
                <a:latin typeface="Calibri"/>
                <a:cs typeface="Calibri"/>
              </a:rPr>
              <a:t>u</a:t>
            </a:r>
            <a:r>
              <a:rPr sz="2700" b="1" spc="-25" baseline="1517" dirty="0" smtClean="0">
                <a:solidFill>
                  <a:srgbClr val="EDEBE0"/>
                </a:solidFill>
                <a:latin typeface="Calibri"/>
                <a:cs typeface="Calibri"/>
              </a:rPr>
              <a:t>k</a:t>
            </a:r>
            <a:r>
              <a:rPr sz="2700" b="1" spc="-4" baseline="1517" dirty="0" smtClean="0">
                <a:solidFill>
                  <a:srgbClr val="EDEBE0"/>
                </a:solidFill>
                <a:latin typeface="Calibri"/>
                <a:cs typeface="Calibri"/>
              </a:rPr>
              <a:t>u</a:t>
            </a:r>
            <a:r>
              <a:rPr sz="2700" b="1" spc="0" baseline="1517" dirty="0" smtClean="0">
                <a:solidFill>
                  <a:srgbClr val="EDEBE0"/>
                </a:solidFill>
                <a:latin typeface="Calibri"/>
                <a:cs typeface="Calibri"/>
              </a:rPr>
              <a:t>k</a:t>
            </a:r>
            <a:endParaRPr sz="1800">
              <a:latin typeface="Calibri"/>
              <a:cs typeface="Calibri"/>
            </a:endParaRPr>
          </a:p>
        </p:txBody>
      </p:sp>
      <p:sp>
        <p:nvSpPr>
          <p:cNvPr id="20" name="object 20"/>
          <p:cNvSpPr txBox="1"/>
          <p:nvPr/>
        </p:nvSpPr>
        <p:spPr>
          <a:xfrm>
            <a:off x="7028180" y="2406320"/>
            <a:ext cx="1208034" cy="542619"/>
          </a:xfrm>
          <a:prstGeom prst="rect">
            <a:avLst/>
          </a:prstGeom>
        </p:spPr>
        <p:txBody>
          <a:bodyPr wrap="square" lIns="0" tIns="0" rIns="0" bIns="0" rtlCol="0">
            <a:noAutofit/>
          </a:bodyPr>
          <a:lstStyle/>
          <a:p>
            <a:pPr algn="ctr">
              <a:lnSpc>
                <a:spcPts val="2045"/>
              </a:lnSpc>
              <a:spcBef>
                <a:spcPts val="102"/>
              </a:spcBef>
            </a:pPr>
            <a:r>
              <a:rPr sz="2700" b="1" spc="-14" baseline="1517" dirty="0" smtClean="0">
                <a:solidFill>
                  <a:srgbClr val="EDEBE0"/>
                </a:solidFill>
                <a:latin typeface="Calibri"/>
                <a:cs typeface="Calibri"/>
              </a:rPr>
              <a:t>A</a:t>
            </a:r>
            <a:r>
              <a:rPr sz="2700" b="1" spc="0" baseline="1517" dirty="0" smtClean="0">
                <a:solidFill>
                  <a:srgbClr val="EDEBE0"/>
                </a:solidFill>
                <a:latin typeface="Calibri"/>
                <a:cs typeface="Calibri"/>
              </a:rPr>
              <a:t>ss</a:t>
            </a:r>
            <a:r>
              <a:rPr sz="2700" b="1" spc="9" baseline="1517" dirty="0" smtClean="0">
                <a:solidFill>
                  <a:srgbClr val="EDEBE0"/>
                </a:solidFill>
                <a:latin typeface="Calibri"/>
                <a:cs typeface="Calibri"/>
              </a:rPr>
              <a:t>e</a:t>
            </a:r>
            <a:r>
              <a:rPr sz="2700" b="1" spc="-19" baseline="1517" dirty="0" smtClean="0">
                <a:solidFill>
                  <a:srgbClr val="EDEBE0"/>
                </a:solidFill>
                <a:latin typeface="Calibri"/>
                <a:cs typeface="Calibri"/>
              </a:rPr>
              <a:t>t</a:t>
            </a:r>
            <a:r>
              <a:rPr sz="2700" b="1" spc="39" baseline="1610" dirty="0" smtClean="0">
                <a:solidFill>
                  <a:srgbClr val="EDEBE0"/>
                </a:solidFill>
                <a:latin typeface="Arial"/>
                <a:cs typeface="Arial"/>
              </a:rPr>
              <a:t>-</a:t>
            </a:r>
            <a:r>
              <a:rPr sz="2700" b="1" spc="-9" baseline="1517" dirty="0" smtClean="0">
                <a:solidFill>
                  <a:srgbClr val="EDEBE0"/>
                </a:solidFill>
                <a:latin typeface="Calibri"/>
                <a:cs typeface="Calibri"/>
              </a:rPr>
              <a:t>Ba</a:t>
            </a:r>
            <a:r>
              <a:rPr sz="2700" b="1" spc="0" baseline="1517" dirty="0" smtClean="0">
                <a:solidFill>
                  <a:srgbClr val="EDEBE0"/>
                </a:solidFill>
                <a:latin typeface="Calibri"/>
                <a:cs typeface="Calibri"/>
              </a:rPr>
              <a:t>s</a:t>
            </a:r>
            <a:r>
              <a:rPr sz="2700" b="1" spc="9" baseline="1517" dirty="0" smtClean="0">
                <a:solidFill>
                  <a:srgbClr val="EDEBE0"/>
                </a:solidFill>
                <a:latin typeface="Calibri"/>
                <a:cs typeface="Calibri"/>
              </a:rPr>
              <a:t>e</a:t>
            </a:r>
            <a:r>
              <a:rPr sz="2700" b="1" spc="0" baseline="1517" dirty="0" smtClean="0">
                <a:solidFill>
                  <a:srgbClr val="EDEBE0"/>
                </a:solidFill>
                <a:latin typeface="Calibri"/>
                <a:cs typeface="Calibri"/>
              </a:rPr>
              <a:t>d</a:t>
            </a:r>
            <a:endParaRPr sz="1800">
              <a:latin typeface="Calibri"/>
              <a:cs typeface="Calibri"/>
            </a:endParaRPr>
          </a:p>
          <a:p>
            <a:pPr marL="282574" marR="298845" algn="ctr">
              <a:lnSpc>
                <a:spcPts val="2160"/>
              </a:lnSpc>
              <a:spcBef>
                <a:spcPts val="5"/>
              </a:spcBef>
            </a:pPr>
            <a:r>
              <a:rPr sz="2700" b="1" spc="-9" baseline="1517" dirty="0" smtClean="0">
                <a:solidFill>
                  <a:srgbClr val="EDEBE0"/>
                </a:solidFill>
                <a:latin typeface="Calibri"/>
                <a:cs typeface="Calibri"/>
              </a:rPr>
              <a:t>S</a:t>
            </a:r>
            <a:r>
              <a:rPr sz="2700" b="1" spc="-4" baseline="1517" dirty="0" smtClean="0">
                <a:solidFill>
                  <a:srgbClr val="EDEBE0"/>
                </a:solidFill>
                <a:latin typeface="Calibri"/>
                <a:cs typeface="Calibri"/>
              </a:rPr>
              <a:t>u</a:t>
            </a:r>
            <a:r>
              <a:rPr sz="2700" b="1" spc="-25" baseline="1517" dirty="0" smtClean="0">
                <a:solidFill>
                  <a:srgbClr val="EDEBE0"/>
                </a:solidFill>
                <a:latin typeface="Calibri"/>
                <a:cs typeface="Calibri"/>
              </a:rPr>
              <a:t>k</a:t>
            </a:r>
            <a:r>
              <a:rPr sz="2700" b="1" spc="-4" baseline="1517" dirty="0" smtClean="0">
                <a:solidFill>
                  <a:srgbClr val="EDEBE0"/>
                </a:solidFill>
                <a:latin typeface="Calibri"/>
                <a:cs typeface="Calibri"/>
              </a:rPr>
              <a:t>u</a:t>
            </a:r>
            <a:r>
              <a:rPr sz="2700" b="1" spc="0" baseline="1517" dirty="0" smtClean="0">
                <a:solidFill>
                  <a:srgbClr val="EDEBE0"/>
                </a:solidFill>
                <a:latin typeface="Calibri"/>
                <a:cs typeface="Calibri"/>
              </a:rPr>
              <a:t>k</a:t>
            </a:r>
            <a:endParaRPr sz="1800">
              <a:latin typeface="Calibri"/>
              <a:cs typeface="Calibri"/>
            </a:endParaRPr>
          </a:p>
        </p:txBody>
      </p:sp>
      <p:sp>
        <p:nvSpPr>
          <p:cNvPr id="19" name="object 19"/>
          <p:cNvSpPr txBox="1"/>
          <p:nvPr/>
        </p:nvSpPr>
        <p:spPr>
          <a:xfrm>
            <a:off x="3644900" y="2420127"/>
            <a:ext cx="1336289" cy="528812"/>
          </a:xfrm>
          <a:prstGeom prst="rect">
            <a:avLst/>
          </a:prstGeom>
        </p:spPr>
        <p:txBody>
          <a:bodyPr wrap="square" lIns="0" tIns="0" rIns="0" bIns="0" rtlCol="0">
            <a:noAutofit/>
          </a:bodyPr>
          <a:lstStyle/>
          <a:p>
            <a:pPr marL="140311" marR="156202" algn="ctr">
              <a:lnSpc>
                <a:spcPts val="1935"/>
              </a:lnSpc>
              <a:spcBef>
                <a:spcPts val="96"/>
              </a:spcBef>
            </a:pPr>
            <a:r>
              <a:rPr sz="2700" b="1" spc="-54" baseline="3034" dirty="0" smtClean="0">
                <a:solidFill>
                  <a:srgbClr val="214623"/>
                </a:solidFill>
                <a:latin typeface="Calibri"/>
                <a:cs typeface="Calibri"/>
              </a:rPr>
              <a:t>R</a:t>
            </a:r>
            <a:r>
              <a:rPr sz="2700" b="1" spc="9" baseline="3034" dirty="0" smtClean="0">
                <a:solidFill>
                  <a:srgbClr val="214623"/>
                </a:solidFill>
                <a:latin typeface="Calibri"/>
                <a:cs typeface="Calibri"/>
              </a:rPr>
              <a:t>e</a:t>
            </a:r>
            <a:r>
              <a:rPr sz="2700" b="1" spc="-9" baseline="3034" dirty="0" smtClean="0">
                <a:solidFill>
                  <a:srgbClr val="214623"/>
                </a:solidFill>
                <a:latin typeface="Calibri"/>
                <a:cs typeface="Calibri"/>
              </a:rPr>
              <a:t>a</a:t>
            </a:r>
            <a:r>
              <a:rPr sz="2700" b="1" spc="0" baseline="3034" dirty="0" smtClean="0">
                <a:solidFill>
                  <a:srgbClr val="214623"/>
                </a:solidFill>
                <a:latin typeface="Calibri"/>
                <a:cs typeface="Calibri"/>
              </a:rPr>
              <a:t>l</a:t>
            </a:r>
            <a:r>
              <a:rPr sz="2700" b="1" spc="29" baseline="3034" dirty="0" smtClean="0">
                <a:solidFill>
                  <a:srgbClr val="214623"/>
                </a:solidFill>
                <a:latin typeface="Calibri"/>
                <a:cs typeface="Calibri"/>
              </a:rPr>
              <a:t> </a:t>
            </a:r>
            <a:r>
              <a:rPr sz="2700" b="1" spc="0" baseline="3034" dirty="0" smtClean="0">
                <a:solidFill>
                  <a:srgbClr val="214623"/>
                </a:solidFill>
                <a:latin typeface="Calibri"/>
                <a:cs typeface="Calibri"/>
              </a:rPr>
              <a:t>ri</a:t>
            </a:r>
            <a:r>
              <a:rPr sz="2700" b="1" spc="-19" baseline="3034" dirty="0" smtClean="0">
                <a:solidFill>
                  <a:srgbClr val="214623"/>
                </a:solidFill>
                <a:latin typeface="Calibri"/>
                <a:cs typeface="Calibri"/>
              </a:rPr>
              <a:t>g</a:t>
            </a:r>
            <a:r>
              <a:rPr sz="2700" b="1" spc="-4" baseline="3034" dirty="0" smtClean="0">
                <a:solidFill>
                  <a:srgbClr val="214623"/>
                </a:solidFill>
                <a:latin typeface="Calibri"/>
                <a:cs typeface="Calibri"/>
              </a:rPr>
              <a:t>h</a:t>
            </a:r>
            <a:r>
              <a:rPr sz="2700" b="1" spc="25" baseline="3034" dirty="0" smtClean="0">
                <a:solidFill>
                  <a:srgbClr val="214623"/>
                </a:solidFill>
                <a:latin typeface="Calibri"/>
                <a:cs typeface="Calibri"/>
              </a:rPr>
              <a:t>t</a:t>
            </a:r>
            <a:r>
              <a:rPr sz="2700" b="1" spc="0" baseline="3034" dirty="0" smtClean="0">
                <a:solidFill>
                  <a:srgbClr val="214623"/>
                </a:solidFill>
                <a:latin typeface="Calibri"/>
                <a:cs typeface="Calibri"/>
              </a:rPr>
              <a:t>-</a:t>
            </a:r>
            <a:endParaRPr sz="1800">
              <a:latin typeface="Calibri"/>
              <a:cs typeface="Calibri"/>
            </a:endParaRPr>
          </a:p>
          <a:p>
            <a:pPr algn="ctr">
              <a:lnSpc>
                <a:spcPts val="2160"/>
              </a:lnSpc>
              <a:spcBef>
                <a:spcPts val="11"/>
              </a:spcBef>
            </a:pPr>
            <a:r>
              <a:rPr sz="2700" b="1" spc="-9" baseline="1517" dirty="0" smtClean="0">
                <a:solidFill>
                  <a:srgbClr val="214623"/>
                </a:solidFill>
                <a:latin typeface="Calibri"/>
                <a:cs typeface="Calibri"/>
              </a:rPr>
              <a:t>Ba</a:t>
            </a:r>
            <a:r>
              <a:rPr sz="2700" b="1" spc="4" baseline="1517" dirty="0" smtClean="0">
                <a:solidFill>
                  <a:srgbClr val="214623"/>
                </a:solidFill>
                <a:latin typeface="Calibri"/>
                <a:cs typeface="Calibri"/>
              </a:rPr>
              <a:t>c</a:t>
            </a:r>
            <a:r>
              <a:rPr sz="2700" b="1" spc="-25" baseline="1517" dirty="0" smtClean="0">
                <a:solidFill>
                  <a:srgbClr val="214623"/>
                </a:solidFill>
                <a:latin typeface="Calibri"/>
                <a:cs typeface="Calibri"/>
              </a:rPr>
              <a:t>k</a:t>
            </a:r>
            <a:r>
              <a:rPr sz="2700" b="1" spc="9" baseline="1517" dirty="0" smtClean="0">
                <a:solidFill>
                  <a:srgbClr val="214623"/>
                </a:solidFill>
                <a:latin typeface="Calibri"/>
                <a:cs typeface="Calibri"/>
              </a:rPr>
              <a:t>e</a:t>
            </a:r>
            <a:r>
              <a:rPr sz="2700" b="1" spc="0" baseline="1517" dirty="0" smtClean="0">
                <a:solidFill>
                  <a:srgbClr val="214623"/>
                </a:solidFill>
                <a:latin typeface="Calibri"/>
                <a:cs typeface="Calibri"/>
              </a:rPr>
              <a:t>d</a:t>
            </a:r>
            <a:r>
              <a:rPr sz="2700" b="1" spc="-44" baseline="1517" dirty="0" smtClean="0">
                <a:solidFill>
                  <a:srgbClr val="214623"/>
                </a:solidFill>
                <a:latin typeface="Calibri"/>
                <a:cs typeface="Calibri"/>
              </a:rPr>
              <a:t> </a:t>
            </a:r>
            <a:r>
              <a:rPr sz="2700" b="1" spc="-9" baseline="1517" dirty="0" smtClean="0">
                <a:solidFill>
                  <a:srgbClr val="214623"/>
                </a:solidFill>
                <a:latin typeface="Calibri"/>
                <a:cs typeface="Calibri"/>
              </a:rPr>
              <a:t>S</a:t>
            </a:r>
            <a:r>
              <a:rPr sz="2700" b="1" spc="-4" baseline="1517" dirty="0" smtClean="0">
                <a:solidFill>
                  <a:srgbClr val="214623"/>
                </a:solidFill>
                <a:latin typeface="Calibri"/>
                <a:cs typeface="Calibri"/>
              </a:rPr>
              <a:t>u</a:t>
            </a:r>
            <a:r>
              <a:rPr sz="2700" b="1" spc="-25" baseline="1517" dirty="0" smtClean="0">
                <a:solidFill>
                  <a:srgbClr val="214623"/>
                </a:solidFill>
                <a:latin typeface="Calibri"/>
                <a:cs typeface="Calibri"/>
              </a:rPr>
              <a:t>k</a:t>
            </a:r>
            <a:r>
              <a:rPr sz="2700" b="1" spc="-4" baseline="1517" dirty="0" smtClean="0">
                <a:solidFill>
                  <a:srgbClr val="214623"/>
                </a:solidFill>
                <a:latin typeface="Calibri"/>
                <a:cs typeface="Calibri"/>
              </a:rPr>
              <a:t>u</a:t>
            </a:r>
            <a:r>
              <a:rPr sz="2700" b="1" spc="0" baseline="1517" dirty="0" smtClean="0">
                <a:solidFill>
                  <a:srgbClr val="214623"/>
                </a:solidFill>
                <a:latin typeface="Calibri"/>
                <a:cs typeface="Calibri"/>
              </a:rPr>
              <a:t>k</a:t>
            </a:r>
            <a:endParaRPr sz="1800">
              <a:latin typeface="Calibri"/>
              <a:cs typeface="Calibri"/>
            </a:endParaRPr>
          </a:p>
        </p:txBody>
      </p:sp>
      <p:sp>
        <p:nvSpPr>
          <p:cNvPr id="18" name="object 18"/>
          <p:cNvSpPr txBox="1"/>
          <p:nvPr/>
        </p:nvSpPr>
        <p:spPr>
          <a:xfrm>
            <a:off x="8111490" y="3515464"/>
            <a:ext cx="882908" cy="589789"/>
          </a:xfrm>
          <a:prstGeom prst="rect">
            <a:avLst/>
          </a:prstGeom>
        </p:spPr>
        <p:txBody>
          <a:bodyPr wrap="square" lIns="0" tIns="0" rIns="0" bIns="0" rtlCol="0">
            <a:noAutofit/>
          </a:bodyPr>
          <a:lstStyle/>
          <a:p>
            <a:pPr marL="78843" marR="74923" algn="ctr">
              <a:lnSpc>
                <a:spcPts val="1445"/>
              </a:lnSpc>
              <a:spcBef>
                <a:spcPts val="72"/>
              </a:spcBef>
            </a:pPr>
            <a:r>
              <a:rPr sz="1300" b="1" spc="-9" dirty="0" smtClean="0">
                <a:solidFill>
                  <a:srgbClr val="214623"/>
                </a:solidFill>
                <a:latin typeface="Times New Roman"/>
                <a:cs typeface="Times New Roman"/>
              </a:rPr>
              <a:t>P</a:t>
            </a:r>
            <a:r>
              <a:rPr sz="1300" b="1" spc="-29" dirty="0" smtClean="0">
                <a:solidFill>
                  <a:srgbClr val="214623"/>
                </a:solidFill>
                <a:latin typeface="Times New Roman"/>
                <a:cs typeface="Times New Roman"/>
              </a:rPr>
              <a:t>r</a:t>
            </a:r>
            <a:r>
              <a:rPr sz="1300" b="1" spc="14" dirty="0" smtClean="0">
                <a:solidFill>
                  <a:srgbClr val="214623"/>
                </a:solidFill>
                <a:latin typeface="Times New Roman"/>
                <a:cs typeface="Times New Roman"/>
              </a:rPr>
              <a:t>o</a:t>
            </a:r>
            <a:r>
              <a:rPr sz="1300" b="1" spc="-14" dirty="0" smtClean="0">
                <a:solidFill>
                  <a:srgbClr val="214623"/>
                </a:solidFill>
                <a:latin typeface="Times New Roman"/>
                <a:cs typeface="Times New Roman"/>
              </a:rPr>
              <a:t>p</a:t>
            </a:r>
            <a:r>
              <a:rPr sz="1300" b="1" spc="9" dirty="0" smtClean="0">
                <a:solidFill>
                  <a:srgbClr val="214623"/>
                </a:solidFill>
                <a:latin typeface="Times New Roman"/>
                <a:cs typeface="Times New Roman"/>
              </a:rPr>
              <a:t>r</a:t>
            </a:r>
            <a:r>
              <a:rPr sz="1300" b="1" spc="-9" dirty="0" smtClean="0">
                <a:solidFill>
                  <a:srgbClr val="214623"/>
                </a:solidFill>
                <a:latin typeface="Times New Roman"/>
                <a:cs typeface="Times New Roman"/>
              </a:rPr>
              <a:t>i</a:t>
            </a:r>
            <a:r>
              <a:rPr sz="1300" b="1" spc="9" dirty="0" smtClean="0">
                <a:solidFill>
                  <a:srgbClr val="214623"/>
                </a:solidFill>
                <a:latin typeface="Times New Roman"/>
                <a:cs typeface="Times New Roman"/>
              </a:rPr>
              <a:t>é</a:t>
            </a:r>
            <a:r>
              <a:rPr sz="1300" b="1" spc="0" dirty="0" smtClean="0">
                <a:solidFill>
                  <a:srgbClr val="214623"/>
                </a:solidFill>
                <a:latin typeface="Times New Roman"/>
                <a:cs typeface="Times New Roman"/>
              </a:rPr>
              <a:t>té</a:t>
            </a:r>
            <a:endParaRPr sz="1300">
              <a:latin typeface="Times New Roman"/>
              <a:cs typeface="Times New Roman"/>
            </a:endParaRPr>
          </a:p>
          <a:p>
            <a:pPr algn="ctr">
              <a:lnSpc>
                <a:spcPct val="100041"/>
              </a:lnSpc>
            </a:pPr>
            <a:r>
              <a:rPr sz="1300" b="1" spc="15" dirty="0" smtClean="0">
                <a:solidFill>
                  <a:srgbClr val="214623"/>
                </a:solidFill>
                <a:latin typeface="Times New Roman"/>
                <a:cs typeface="Times New Roman"/>
              </a:rPr>
              <a:t>éc</a:t>
            </a:r>
            <a:r>
              <a:rPr sz="1300" b="1" spc="20" dirty="0" smtClean="0">
                <a:solidFill>
                  <a:srgbClr val="214623"/>
                </a:solidFill>
                <a:latin typeface="Times New Roman"/>
                <a:cs typeface="Times New Roman"/>
              </a:rPr>
              <a:t>o</a:t>
            </a:r>
            <a:r>
              <a:rPr sz="1300" b="1" spc="-15" dirty="0" smtClean="0">
                <a:solidFill>
                  <a:srgbClr val="214623"/>
                </a:solidFill>
                <a:latin typeface="Times New Roman"/>
                <a:cs typeface="Times New Roman"/>
              </a:rPr>
              <a:t>n</a:t>
            </a:r>
            <a:r>
              <a:rPr sz="1300" b="1" spc="20" dirty="0" smtClean="0">
                <a:solidFill>
                  <a:srgbClr val="214623"/>
                </a:solidFill>
                <a:latin typeface="Times New Roman"/>
                <a:cs typeface="Times New Roman"/>
              </a:rPr>
              <a:t>o</a:t>
            </a:r>
            <a:r>
              <a:rPr sz="1300" b="1" spc="-20" dirty="0" smtClean="0">
                <a:solidFill>
                  <a:srgbClr val="214623"/>
                </a:solidFill>
                <a:latin typeface="Times New Roman"/>
                <a:cs typeface="Times New Roman"/>
              </a:rPr>
              <a:t>m</a:t>
            </a:r>
            <a:r>
              <a:rPr sz="1300" b="1" spc="-4" dirty="0" smtClean="0">
                <a:solidFill>
                  <a:srgbClr val="214623"/>
                </a:solidFill>
                <a:latin typeface="Times New Roman"/>
                <a:cs typeface="Times New Roman"/>
              </a:rPr>
              <a:t>i</a:t>
            </a:r>
            <a:r>
              <a:rPr sz="1300" b="1" spc="-15" dirty="0" smtClean="0">
                <a:solidFill>
                  <a:srgbClr val="214623"/>
                </a:solidFill>
                <a:latin typeface="Times New Roman"/>
                <a:cs typeface="Times New Roman"/>
              </a:rPr>
              <a:t>qu</a:t>
            </a:r>
            <a:r>
              <a:rPr sz="1300" b="1" spc="0" dirty="0" smtClean="0">
                <a:solidFill>
                  <a:srgbClr val="214623"/>
                </a:solidFill>
                <a:latin typeface="Times New Roman"/>
                <a:cs typeface="Times New Roman"/>
              </a:rPr>
              <a:t>e </a:t>
            </a:r>
            <a:r>
              <a:rPr sz="1300" b="1" spc="-14" dirty="0" smtClean="0">
                <a:solidFill>
                  <a:srgbClr val="214623"/>
                </a:solidFill>
                <a:latin typeface="Times New Roman"/>
                <a:cs typeface="Times New Roman"/>
              </a:rPr>
              <a:t>d</a:t>
            </a:r>
            <a:r>
              <a:rPr sz="1300" b="1" spc="0" dirty="0" smtClean="0">
                <a:solidFill>
                  <a:srgbClr val="214623"/>
                </a:solidFill>
                <a:latin typeface="Times New Roman"/>
                <a:cs typeface="Times New Roman"/>
              </a:rPr>
              <a:t>e</a:t>
            </a:r>
            <a:r>
              <a:rPr sz="1300" b="1" spc="22" dirty="0" smtClean="0">
                <a:solidFill>
                  <a:srgbClr val="214623"/>
                </a:solidFill>
                <a:latin typeface="Times New Roman"/>
                <a:cs typeface="Times New Roman"/>
              </a:rPr>
              <a:t> </a:t>
            </a:r>
            <a:r>
              <a:rPr sz="1300" b="1" spc="-4" dirty="0" smtClean="0">
                <a:solidFill>
                  <a:srgbClr val="214623"/>
                </a:solidFill>
                <a:latin typeface="Times New Roman"/>
                <a:cs typeface="Times New Roman"/>
              </a:rPr>
              <a:t>l</a:t>
            </a:r>
            <a:r>
              <a:rPr sz="1300" b="1" spc="0" dirty="0" smtClean="0">
                <a:solidFill>
                  <a:srgbClr val="214623"/>
                </a:solidFill>
                <a:latin typeface="Times New Roman"/>
                <a:cs typeface="Times New Roman"/>
              </a:rPr>
              <a:t>’</a:t>
            </a:r>
            <a:r>
              <a:rPr sz="1300" b="1" spc="-20" dirty="0" smtClean="0">
                <a:solidFill>
                  <a:srgbClr val="214623"/>
                </a:solidFill>
                <a:latin typeface="Times New Roman"/>
                <a:cs typeface="Times New Roman"/>
              </a:rPr>
              <a:t>a</a:t>
            </a:r>
            <a:r>
              <a:rPr sz="1300" b="1" spc="15" dirty="0" smtClean="0">
                <a:solidFill>
                  <a:srgbClr val="214623"/>
                </a:solidFill>
                <a:latin typeface="Times New Roman"/>
                <a:cs typeface="Times New Roman"/>
              </a:rPr>
              <a:t>c</a:t>
            </a:r>
            <a:r>
              <a:rPr sz="1300" b="1" spc="0" dirty="0" smtClean="0">
                <a:solidFill>
                  <a:srgbClr val="214623"/>
                </a:solidFill>
                <a:latin typeface="Times New Roman"/>
                <a:cs typeface="Times New Roman"/>
              </a:rPr>
              <a:t>t</a:t>
            </a:r>
            <a:r>
              <a:rPr sz="1300" b="1" spc="-4" dirty="0" smtClean="0">
                <a:solidFill>
                  <a:srgbClr val="214623"/>
                </a:solidFill>
                <a:latin typeface="Times New Roman"/>
                <a:cs typeface="Times New Roman"/>
              </a:rPr>
              <a:t>i</a:t>
            </a:r>
            <a:r>
              <a:rPr sz="1300" b="1" spc="0" dirty="0" smtClean="0">
                <a:solidFill>
                  <a:srgbClr val="214623"/>
                </a:solidFill>
                <a:latin typeface="Times New Roman"/>
                <a:cs typeface="Times New Roman"/>
              </a:rPr>
              <a:t>f</a:t>
            </a:r>
            <a:endParaRPr sz="1300">
              <a:latin typeface="Times New Roman"/>
              <a:cs typeface="Times New Roman"/>
            </a:endParaRPr>
          </a:p>
        </p:txBody>
      </p:sp>
      <p:sp>
        <p:nvSpPr>
          <p:cNvPr id="17" name="object 17"/>
          <p:cNvSpPr txBox="1"/>
          <p:nvPr/>
        </p:nvSpPr>
        <p:spPr>
          <a:xfrm>
            <a:off x="2884805" y="3562154"/>
            <a:ext cx="775360" cy="416622"/>
          </a:xfrm>
          <a:prstGeom prst="rect">
            <a:avLst/>
          </a:prstGeom>
        </p:spPr>
        <p:txBody>
          <a:bodyPr wrap="square" lIns="0" tIns="0" rIns="0" bIns="0" rtlCol="0">
            <a:noAutofit/>
          </a:bodyPr>
          <a:lstStyle/>
          <a:p>
            <a:pPr marL="12700">
              <a:lnSpc>
                <a:spcPts val="1530"/>
              </a:lnSpc>
              <a:spcBef>
                <a:spcPts val="76"/>
              </a:spcBef>
            </a:pPr>
            <a:r>
              <a:rPr sz="1400" b="1" spc="25" dirty="0" smtClean="0">
                <a:solidFill>
                  <a:srgbClr val="214623"/>
                </a:solidFill>
                <a:latin typeface="Times New Roman"/>
                <a:cs typeface="Times New Roman"/>
              </a:rPr>
              <a:t>P</a:t>
            </a:r>
            <a:r>
              <a:rPr sz="1400" b="1" spc="-19" dirty="0" smtClean="0">
                <a:solidFill>
                  <a:srgbClr val="214623"/>
                </a:solidFill>
                <a:latin typeface="Times New Roman"/>
                <a:cs typeface="Times New Roman"/>
              </a:rPr>
              <a:t>r</a:t>
            </a:r>
            <a:r>
              <a:rPr sz="1400" b="1" spc="19" dirty="0" smtClean="0">
                <a:solidFill>
                  <a:srgbClr val="214623"/>
                </a:solidFill>
                <a:latin typeface="Times New Roman"/>
                <a:cs typeface="Times New Roman"/>
              </a:rPr>
              <a:t>o</a:t>
            </a:r>
            <a:r>
              <a:rPr sz="1400" b="1" spc="-19" dirty="0" smtClean="0">
                <a:solidFill>
                  <a:srgbClr val="214623"/>
                </a:solidFill>
                <a:latin typeface="Times New Roman"/>
                <a:cs typeface="Times New Roman"/>
              </a:rPr>
              <a:t>p</a:t>
            </a:r>
            <a:r>
              <a:rPr sz="1400" b="1" spc="14" dirty="0" smtClean="0">
                <a:solidFill>
                  <a:srgbClr val="214623"/>
                </a:solidFill>
                <a:latin typeface="Times New Roman"/>
                <a:cs typeface="Times New Roman"/>
              </a:rPr>
              <a:t>r</a:t>
            </a:r>
            <a:r>
              <a:rPr sz="1400" b="1" spc="-29" dirty="0" smtClean="0">
                <a:solidFill>
                  <a:srgbClr val="214623"/>
                </a:solidFill>
                <a:latin typeface="Times New Roman"/>
                <a:cs typeface="Times New Roman"/>
              </a:rPr>
              <a:t>i</a:t>
            </a:r>
            <a:r>
              <a:rPr sz="1400" b="1" spc="14" dirty="0" smtClean="0">
                <a:solidFill>
                  <a:srgbClr val="214623"/>
                </a:solidFill>
                <a:latin typeface="Times New Roman"/>
                <a:cs typeface="Times New Roman"/>
              </a:rPr>
              <a:t>ét</a:t>
            </a:r>
            <a:r>
              <a:rPr sz="1400" b="1" spc="0" dirty="0" smtClean="0">
                <a:solidFill>
                  <a:srgbClr val="214623"/>
                </a:solidFill>
                <a:latin typeface="Times New Roman"/>
                <a:cs typeface="Times New Roman"/>
              </a:rPr>
              <a:t>é</a:t>
            </a:r>
            <a:endParaRPr sz="1400">
              <a:latin typeface="Times New Roman"/>
              <a:cs typeface="Times New Roman"/>
            </a:endParaRPr>
          </a:p>
          <a:p>
            <a:pPr marL="63500" marR="26670">
              <a:lnSpc>
                <a:spcPct val="95825"/>
              </a:lnSpc>
            </a:pPr>
            <a:r>
              <a:rPr sz="1400" b="1" spc="-19" dirty="0" smtClean="0">
                <a:solidFill>
                  <a:srgbClr val="214623"/>
                </a:solidFill>
                <a:latin typeface="Times New Roman"/>
                <a:cs typeface="Times New Roman"/>
              </a:rPr>
              <a:t>p</a:t>
            </a:r>
            <a:r>
              <a:rPr sz="1400" b="1" spc="14" dirty="0" smtClean="0">
                <a:solidFill>
                  <a:srgbClr val="214623"/>
                </a:solidFill>
                <a:latin typeface="Times New Roman"/>
                <a:cs typeface="Times New Roman"/>
              </a:rPr>
              <a:t>ar</a:t>
            </a:r>
            <a:r>
              <a:rPr sz="1400" b="1" spc="9" dirty="0" smtClean="0">
                <a:solidFill>
                  <a:srgbClr val="214623"/>
                </a:solidFill>
                <a:latin typeface="Times New Roman"/>
                <a:cs typeface="Times New Roman"/>
              </a:rPr>
              <a:t>t</a:t>
            </a:r>
            <a:r>
              <a:rPr sz="1400" b="1" spc="-29" dirty="0" smtClean="0">
                <a:solidFill>
                  <a:srgbClr val="214623"/>
                </a:solidFill>
                <a:latin typeface="Times New Roman"/>
                <a:cs typeface="Times New Roman"/>
              </a:rPr>
              <a:t>i</a:t>
            </a:r>
            <a:r>
              <a:rPr sz="1400" b="1" spc="14" dirty="0" smtClean="0">
                <a:solidFill>
                  <a:srgbClr val="214623"/>
                </a:solidFill>
                <a:latin typeface="Times New Roman"/>
                <a:cs typeface="Times New Roman"/>
              </a:rPr>
              <a:t>e</a:t>
            </a:r>
            <a:r>
              <a:rPr sz="1400" b="1" spc="-29" dirty="0" smtClean="0">
                <a:solidFill>
                  <a:srgbClr val="214623"/>
                </a:solidFill>
                <a:latin typeface="Times New Roman"/>
                <a:cs typeface="Times New Roman"/>
              </a:rPr>
              <a:t>ll</a:t>
            </a:r>
            <a:r>
              <a:rPr sz="1400" b="1" spc="0" dirty="0" smtClean="0">
                <a:solidFill>
                  <a:srgbClr val="214623"/>
                </a:solidFill>
                <a:latin typeface="Times New Roman"/>
                <a:cs typeface="Times New Roman"/>
              </a:rPr>
              <a:t>e</a:t>
            </a:r>
            <a:endParaRPr sz="1400">
              <a:latin typeface="Times New Roman"/>
              <a:cs typeface="Times New Roman"/>
            </a:endParaRPr>
          </a:p>
        </p:txBody>
      </p:sp>
      <p:sp>
        <p:nvSpPr>
          <p:cNvPr id="16" name="object 16"/>
          <p:cNvSpPr txBox="1"/>
          <p:nvPr/>
        </p:nvSpPr>
        <p:spPr>
          <a:xfrm>
            <a:off x="79057" y="3595094"/>
            <a:ext cx="728264" cy="589661"/>
          </a:xfrm>
          <a:prstGeom prst="rect">
            <a:avLst/>
          </a:prstGeom>
        </p:spPr>
        <p:txBody>
          <a:bodyPr wrap="square" lIns="0" tIns="0" rIns="0" bIns="0" rtlCol="0">
            <a:noAutofit/>
          </a:bodyPr>
          <a:lstStyle/>
          <a:p>
            <a:pPr marR="6772" algn="ctr">
              <a:lnSpc>
                <a:spcPts val="1445"/>
              </a:lnSpc>
              <a:spcBef>
                <a:spcPts val="72"/>
              </a:spcBef>
            </a:pPr>
            <a:r>
              <a:rPr sz="1300" b="1" spc="-4" dirty="0" smtClean="0">
                <a:solidFill>
                  <a:srgbClr val="214623"/>
                </a:solidFill>
                <a:latin typeface="Times New Roman"/>
                <a:cs typeface="Times New Roman"/>
              </a:rPr>
              <a:t>P</a:t>
            </a:r>
            <a:r>
              <a:rPr sz="1300" b="1" spc="-25" dirty="0" smtClean="0">
                <a:solidFill>
                  <a:srgbClr val="214623"/>
                </a:solidFill>
                <a:latin typeface="Times New Roman"/>
                <a:cs typeface="Times New Roman"/>
              </a:rPr>
              <a:t>r</a:t>
            </a:r>
            <a:r>
              <a:rPr sz="1300" b="1" spc="20" dirty="0" smtClean="0">
                <a:solidFill>
                  <a:srgbClr val="214623"/>
                </a:solidFill>
                <a:latin typeface="Times New Roman"/>
                <a:cs typeface="Times New Roman"/>
              </a:rPr>
              <a:t>o</a:t>
            </a:r>
            <a:r>
              <a:rPr sz="1300" b="1" spc="-15" dirty="0" smtClean="0">
                <a:solidFill>
                  <a:srgbClr val="214623"/>
                </a:solidFill>
                <a:latin typeface="Times New Roman"/>
                <a:cs typeface="Times New Roman"/>
              </a:rPr>
              <a:t>p</a:t>
            </a:r>
            <a:r>
              <a:rPr sz="1300" b="1" spc="15" dirty="0" smtClean="0">
                <a:solidFill>
                  <a:srgbClr val="214623"/>
                </a:solidFill>
                <a:latin typeface="Times New Roman"/>
                <a:cs typeface="Times New Roman"/>
              </a:rPr>
              <a:t>r</a:t>
            </a:r>
            <a:r>
              <a:rPr sz="1300" b="1" spc="-4" dirty="0" smtClean="0">
                <a:solidFill>
                  <a:srgbClr val="214623"/>
                </a:solidFill>
                <a:latin typeface="Times New Roman"/>
                <a:cs typeface="Times New Roman"/>
              </a:rPr>
              <a:t>i</a:t>
            </a:r>
            <a:r>
              <a:rPr sz="1300" b="1" spc="15" dirty="0" smtClean="0">
                <a:solidFill>
                  <a:srgbClr val="214623"/>
                </a:solidFill>
                <a:latin typeface="Times New Roman"/>
                <a:cs typeface="Times New Roman"/>
              </a:rPr>
              <a:t>é</a:t>
            </a:r>
            <a:r>
              <a:rPr sz="1300" b="1" spc="0" dirty="0" smtClean="0">
                <a:solidFill>
                  <a:srgbClr val="214623"/>
                </a:solidFill>
                <a:latin typeface="Times New Roman"/>
                <a:cs typeface="Times New Roman"/>
              </a:rPr>
              <a:t>té</a:t>
            </a:r>
            <a:endParaRPr sz="1300">
              <a:latin typeface="Times New Roman"/>
              <a:cs typeface="Times New Roman"/>
            </a:endParaRPr>
          </a:p>
          <a:p>
            <a:pPr algn="ctr">
              <a:lnSpc>
                <a:spcPct val="95825"/>
              </a:lnSpc>
            </a:pPr>
            <a:r>
              <a:rPr sz="1300" b="1" spc="9" dirty="0" smtClean="0">
                <a:solidFill>
                  <a:srgbClr val="214623"/>
                </a:solidFill>
                <a:latin typeface="Times New Roman"/>
                <a:cs typeface="Times New Roman"/>
              </a:rPr>
              <a:t>e</a:t>
            </a:r>
            <a:r>
              <a:rPr sz="1300" b="1" spc="-14" dirty="0" smtClean="0">
                <a:solidFill>
                  <a:srgbClr val="214623"/>
                </a:solidFill>
                <a:latin typeface="Times New Roman"/>
                <a:cs typeface="Times New Roman"/>
              </a:rPr>
              <a:t>n</a:t>
            </a:r>
            <a:r>
              <a:rPr sz="1300" b="1" spc="0" dirty="0" smtClean="0">
                <a:solidFill>
                  <a:srgbClr val="214623"/>
                </a:solidFill>
                <a:latin typeface="Times New Roman"/>
                <a:cs typeface="Times New Roman"/>
              </a:rPr>
              <a:t>t</a:t>
            </a:r>
            <a:r>
              <a:rPr sz="1300" b="1" spc="-9" dirty="0" smtClean="0">
                <a:solidFill>
                  <a:srgbClr val="214623"/>
                </a:solidFill>
                <a:latin typeface="Times New Roman"/>
                <a:cs typeface="Times New Roman"/>
              </a:rPr>
              <a:t>i</a:t>
            </a:r>
            <a:r>
              <a:rPr sz="1300" b="1" spc="9" dirty="0" smtClean="0">
                <a:solidFill>
                  <a:srgbClr val="214623"/>
                </a:solidFill>
                <a:latin typeface="Times New Roman"/>
                <a:cs typeface="Times New Roman"/>
              </a:rPr>
              <a:t>è</a:t>
            </a:r>
            <a:r>
              <a:rPr sz="1300" b="1" spc="-29" dirty="0" smtClean="0">
                <a:solidFill>
                  <a:srgbClr val="214623"/>
                </a:solidFill>
                <a:latin typeface="Times New Roman"/>
                <a:cs typeface="Times New Roman"/>
              </a:rPr>
              <a:t>r</a:t>
            </a:r>
            <a:r>
              <a:rPr sz="1300" b="1" spc="0" dirty="0" smtClean="0">
                <a:solidFill>
                  <a:srgbClr val="214623"/>
                </a:solidFill>
                <a:latin typeface="Times New Roman"/>
                <a:cs typeface="Times New Roman"/>
              </a:rPr>
              <a:t>e</a:t>
            </a:r>
            <a:r>
              <a:rPr sz="1300" b="1" spc="-36" dirty="0" smtClean="0">
                <a:solidFill>
                  <a:srgbClr val="214623"/>
                </a:solidFill>
                <a:latin typeface="Times New Roman"/>
                <a:cs typeface="Times New Roman"/>
              </a:rPr>
              <a:t> </a:t>
            </a:r>
            <a:r>
              <a:rPr sz="1300" b="1" spc="-14" dirty="0" smtClean="0">
                <a:solidFill>
                  <a:srgbClr val="214623"/>
                </a:solidFill>
                <a:latin typeface="Times New Roman"/>
                <a:cs typeface="Times New Roman"/>
              </a:rPr>
              <a:t>d</a:t>
            </a:r>
            <a:r>
              <a:rPr sz="1300" b="1" spc="0" dirty="0" smtClean="0">
                <a:solidFill>
                  <a:srgbClr val="214623"/>
                </a:solidFill>
                <a:latin typeface="Times New Roman"/>
                <a:cs typeface="Times New Roman"/>
              </a:rPr>
              <a:t>e</a:t>
            </a:r>
            <a:endParaRPr sz="1300">
              <a:latin typeface="Times New Roman"/>
              <a:cs typeface="Times New Roman"/>
            </a:endParaRPr>
          </a:p>
          <a:p>
            <a:pPr marL="124586" marR="136713" algn="ctr">
              <a:lnSpc>
                <a:spcPct val="95825"/>
              </a:lnSpc>
              <a:spcBef>
                <a:spcPts val="65"/>
              </a:spcBef>
            </a:pPr>
            <a:r>
              <a:rPr sz="1300" b="1" spc="-4" dirty="0" smtClean="0">
                <a:solidFill>
                  <a:srgbClr val="214623"/>
                </a:solidFill>
                <a:latin typeface="Times New Roman"/>
                <a:cs typeface="Times New Roman"/>
              </a:rPr>
              <a:t>l</a:t>
            </a:r>
            <a:r>
              <a:rPr sz="1300" b="1" spc="0" dirty="0" smtClean="0">
                <a:solidFill>
                  <a:srgbClr val="214623"/>
                </a:solidFill>
                <a:latin typeface="Times New Roman"/>
                <a:cs typeface="Times New Roman"/>
              </a:rPr>
              <a:t>’</a:t>
            </a:r>
            <a:r>
              <a:rPr sz="1300" b="1" spc="-20" dirty="0" smtClean="0">
                <a:solidFill>
                  <a:srgbClr val="214623"/>
                </a:solidFill>
                <a:latin typeface="Times New Roman"/>
                <a:cs typeface="Times New Roman"/>
              </a:rPr>
              <a:t>a</a:t>
            </a:r>
            <a:r>
              <a:rPr sz="1300" b="1" spc="15" dirty="0" smtClean="0">
                <a:solidFill>
                  <a:srgbClr val="214623"/>
                </a:solidFill>
                <a:latin typeface="Times New Roman"/>
                <a:cs typeface="Times New Roman"/>
              </a:rPr>
              <a:t>c</a:t>
            </a:r>
            <a:r>
              <a:rPr sz="1300" b="1" spc="0" dirty="0" smtClean="0">
                <a:solidFill>
                  <a:srgbClr val="214623"/>
                </a:solidFill>
                <a:latin typeface="Times New Roman"/>
                <a:cs typeface="Times New Roman"/>
              </a:rPr>
              <a:t>t</a:t>
            </a:r>
            <a:r>
              <a:rPr sz="1300" b="1" spc="-4" dirty="0" smtClean="0">
                <a:solidFill>
                  <a:srgbClr val="214623"/>
                </a:solidFill>
                <a:latin typeface="Times New Roman"/>
                <a:cs typeface="Times New Roman"/>
              </a:rPr>
              <a:t>i</a:t>
            </a:r>
            <a:r>
              <a:rPr sz="1300" b="1" spc="0" dirty="0" smtClean="0">
                <a:solidFill>
                  <a:srgbClr val="214623"/>
                </a:solidFill>
                <a:latin typeface="Times New Roman"/>
                <a:cs typeface="Times New Roman"/>
              </a:rPr>
              <a:t>f</a:t>
            </a:r>
            <a:endParaRPr sz="1300">
              <a:latin typeface="Times New Roman"/>
              <a:cs typeface="Times New Roman"/>
            </a:endParaRPr>
          </a:p>
        </p:txBody>
      </p:sp>
      <p:sp>
        <p:nvSpPr>
          <p:cNvPr id="15" name="object 15"/>
          <p:cNvSpPr txBox="1"/>
          <p:nvPr/>
        </p:nvSpPr>
        <p:spPr>
          <a:xfrm>
            <a:off x="3718560" y="4074044"/>
            <a:ext cx="148945" cy="228600"/>
          </a:xfrm>
          <a:prstGeom prst="rect">
            <a:avLst/>
          </a:prstGeom>
        </p:spPr>
        <p:txBody>
          <a:bodyPr wrap="square" lIns="0" tIns="0" rIns="0" bIns="0" rtlCol="0">
            <a:noAutofit/>
          </a:bodyPr>
          <a:lstStyle/>
          <a:p>
            <a:pPr marL="12700">
              <a:lnSpc>
                <a:spcPts val="1735"/>
              </a:lnSpc>
              <a:spcBef>
                <a:spcPts val="86"/>
              </a:spcBef>
            </a:pPr>
            <a:r>
              <a:rPr sz="1600" spc="0" dirty="0" smtClean="0">
                <a:solidFill>
                  <a:srgbClr val="214623"/>
                </a:solidFill>
                <a:latin typeface="Wingdings"/>
                <a:cs typeface="Wingdings"/>
              </a:rPr>
              <a:t></a:t>
            </a:r>
            <a:endParaRPr sz="1600">
              <a:latin typeface="Wingdings"/>
              <a:cs typeface="Wingdings"/>
            </a:endParaRPr>
          </a:p>
        </p:txBody>
      </p:sp>
      <p:sp>
        <p:nvSpPr>
          <p:cNvPr id="14" name="object 14"/>
          <p:cNvSpPr txBox="1"/>
          <p:nvPr/>
        </p:nvSpPr>
        <p:spPr>
          <a:xfrm>
            <a:off x="4003040" y="4086225"/>
            <a:ext cx="1294765" cy="960453"/>
          </a:xfrm>
          <a:prstGeom prst="rect">
            <a:avLst/>
          </a:prstGeom>
        </p:spPr>
        <p:txBody>
          <a:bodyPr wrap="square" lIns="0" tIns="0" rIns="0" bIns="0" rtlCol="0">
            <a:noAutofit/>
          </a:bodyPr>
          <a:lstStyle/>
          <a:p>
            <a:pPr marL="12700">
              <a:lnSpc>
                <a:spcPts val="1730"/>
              </a:lnSpc>
              <a:spcBef>
                <a:spcPts val="86"/>
              </a:spcBef>
            </a:pPr>
            <a:r>
              <a:rPr sz="2400" b="1" spc="-14" baseline="3413" dirty="0" smtClean="0">
                <a:solidFill>
                  <a:srgbClr val="214623"/>
                </a:solidFill>
                <a:latin typeface="Calibri"/>
                <a:cs typeface="Calibri"/>
              </a:rPr>
              <a:t>N</a:t>
            </a:r>
            <a:r>
              <a:rPr sz="2400" b="1" spc="-19" baseline="3413" dirty="0" smtClean="0">
                <a:solidFill>
                  <a:srgbClr val="214623"/>
                </a:solidFill>
                <a:latin typeface="Calibri"/>
                <a:cs typeface="Calibri"/>
              </a:rPr>
              <a:t>u</a:t>
            </a:r>
            <a:r>
              <a:rPr sz="2400" b="1" spc="0" baseline="3413" dirty="0" smtClean="0">
                <a:solidFill>
                  <a:srgbClr val="214623"/>
                </a:solidFill>
                <a:latin typeface="Calibri"/>
                <a:cs typeface="Calibri"/>
              </a:rPr>
              <a:t>e</a:t>
            </a:r>
            <a:r>
              <a:rPr sz="2400" b="1" spc="29" baseline="3413" dirty="0" smtClean="0">
                <a:solidFill>
                  <a:srgbClr val="214623"/>
                </a:solidFill>
                <a:latin typeface="Calibri"/>
                <a:cs typeface="Calibri"/>
              </a:rPr>
              <a:t> </a:t>
            </a:r>
            <a:r>
              <a:rPr sz="2400" b="1" spc="-19" baseline="3413" dirty="0" smtClean="0">
                <a:solidFill>
                  <a:srgbClr val="214623"/>
                </a:solidFill>
                <a:latin typeface="Calibri"/>
                <a:cs typeface="Calibri"/>
              </a:rPr>
              <a:t>p</a:t>
            </a:r>
            <a:r>
              <a:rPr sz="2400" b="1" spc="-9" baseline="3413" dirty="0" smtClean="0">
                <a:solidFill>
                  <a:srgbClr val="214623"/>
                </a:solidFill>
                <a:latin typeface="Calibri"/>
                <a:cs typeface="Calibri"/>
              </a:rPr>
              <a:t>r</a:t>
            </a:r>
            <a:r>
              <a:rPr sz="2400" b="1" spc="19" baseline="3413" dirty="0" smtClean="0">
                <a:solidFill>
                  <a:srgbClr val="214623"/>
                </a:solidFill>
                <a:latin typeface="Calibri"/>
                <a:cs typeface="Calibri"/>
              </a:rPr>
              <a:t>o</a:t>
            </a:r>
            <a:r>
              <a:rPr sz="2400" b="1" spc="-19" baseline="3413" dirty="0" smtClean="0">
                <a:solidFill>
                  <a:srgbClr val="214623"/>
                </a:solidFill>
                <a:latin typeface="Calibri"/>
                <a:cs typeface="Calibri"/>
              </a:rPr>
              <a:t>p</a:t>
            </a:r>
            <a:r>
              <a:rPr sz="2400" b="1" spc="-9" baseline="3413" dirty="0" smtClean="0">
                <a:solidFill>
                  <a:srgbClr val="214623"/>
                </a:solidFill>
                <a:latin typeface="Calibri"/>
                <a:cs typeface="Calibri"/>
              </a:rPr>
              <a:t>r</a:t>
            </a:r>
            <a:r>
              <a:rPr sz="2400" b="1" spc="4" baseline="3413" dirty="0" smtClean="0">
                <a:solidFill>
                  <a:srgbClr val="214623"/>
                </a:solidFill>
                <a:latin typeface="Calibri"/>
                <a:cs typeface="Calibri"/>
              </a:rPr>
              <a:t>i</a:t>
            </a:r>
            <a:r>
              <a:rPr sz="2400" b="1" spc="-4" baseline="3413" dirty="0" smtClean="0">
                <a:solidFill>
                  <a:srgbClr val="214623"/>
                </a:solidFill>
                <a:latin typeface="Calibri"/>
                <a:cs typeface="Calibri"/>
              </a:rPr>
              <a:t>é</a:t>
            </a:r>
            <a:r>
              <a:rPr sz="2400" b="1" spc="4" baseline="3413" dirty="0" smtClean="0">
                <a:solidFill>
                  <a:srgbClr val="214623"/>
                </a:solidFill>
                <a:latin typeface="Calibri"/>
                <a:cs typeface="Calibri"/>
              </a:rPr>
              <a:t>t</a:t>
            </a:r>
            <a:r>
              <a:rPr sz="2400" b="1" spc="-4" baseline="3413" dirty="0" smtClean="0">
                <a:solidFill>
                  <a:srgbClr val="214623"/>
                </a:solidFill>
                <a:latin typeface="Calibri"/>
                <a:cs typeface="Calibri"/>
              </a:rPr>
              <a:t>é</a:t>
            </a:r>
            <a:r>
              <a:rPr sz="2400" b="1" spc="0" baseline="3413" dirty="0" smtClean="0">
                <a:solidFill>
                  <a:srgbClr val="214623"/>
                </a:solidFill>
                <a:latin typeface="Calibri"/>
                <a:cs typeface="Calibri"/>
              </a:rPr>
              <a:t>:</a:t>
            </a:r>
            <a:endParaRPr sz="1600">
              <a:latin typeface="Calibri"/>
              <a:cs typeface="Calibri"/>
            </a:endParaRPr>
          </a:p>
          <a:p>
            <a:pPr marL="12700" marR="30479">
              <a:lnSpc>
                <a:spcPts val="1920"/>
              </a:lnSpc>
              <a:spcBef>
                <a:spcPts val="9"/>
              </a:spcBef>
            </a:pPr>
            <a:r>
              <a:rPr sz="2400" b="1" spc="-19" baseline="1706" dirty="0" smtClean="0">
                <a:solidFill>
                  <a:srgbClr val="214623"/>
                </a:solidFill>
                <a:latin typeface="Calibri"/>
                <a:cs typeface="Calibri"/>
              </a:rPr>
              <a:t>E</a:t>
            </a:r>
            <a:r>
              <a:rPr sz="2400" b="1" spc="0" baseline="1706" dirty="0" smtClean="0">
                <a:solidFill>
                  <a:srgbClr val="214623"/>
                </a:solidFill>
                <a:latin typeface="Calibri"/>
                <a:cs typeface="Calibri"/>
              </a:rPr>
              <a:t>t</a:t>
            </a:r>
            <a:r>
              <a:rPr sz="2400" b="1" spc="9" baseline="1706" dirty="0" smtClean="0">
                <a:solidFill>
                  <a:srgbClr val="214623"/>
                </a:solidFill>
                <a:latin typeface="Calibri"/>
                <a:cs typeface="Calibri"/>
              </a:rPr>
              <a:t>a</a:t>
            </a:r>
            <a:r>
              <a:rPr sz="2400" b="1" spc="0" baseline="1706" dirty="0" smtClean="0">
                <a:solidFill>
                  <a:srgbClr val="214623"/>
                </a:solidFill>
                <a:latin typeface="Calibri"/>
                <a:cs typeface="Calibri"/>
              </a:rPr>
              <a:t>t</a:t>
            </a:r>
            <a:r>
              <a:rPr sz="2400" b="1" spc="-75" baseline="1706" dirty="0" smtClean="0">
                <a:solidFill>
                  <a:srgbClr val="214623"/>
                </a:solidFill>
                <a:latin typeface="Calibri"/>
                <a:cs typeface="Calibri"/>
              </a:rPr>
              <a:t> </a:t>
            </a:r>
            <a:r>
              <a:rPr sz="2400" b="1" spc="-4" baseline="1706" dirty="0" smtClean="0">
                <a:solidFill>
                  <a:srgbClr val="214623"/>
                </a:solidFill>
                <a:latin typeface="Calibri"/>
                <a:cs typeface="Calibri"/>
              </a:rPr>
              <a:t>é</a:t>
            </a:r>
            <a:r>
              <a:rPr sz="2400" b="1" spc="14" baseline="1706" dirty="0" smtClean="0">
                <a:solidFill>
                  <a:srgbClr val="214623"/>
                </a:solidFill>
                <a:latin typeface="Calibri"/>
                <a:cs typeface="Calibri"/>
              </a:rPr>
              <a:t>m</a:t>
            </a:r>
            <a:r>
              <a:rPr sz="2400" b="1" spc="-4" baseline="1706" dirty="0" smtClean="0">
                <a:solidFill>
                  <a:srgbClr val="214623"/>
                </a:solidFill>
                <a:latin typeface="Calibri"/>
                <a:cs typeface="Calibri"/>
              </a:rPr>
              <a:t>e</a:t>
            </a:r>
            <a:r>
              <a:rPr sz="2400" b="1" spc="0" baseline="1706" dirty="0" smtClean="0">
                <a:solidFill>
                  <a:srgbClr val="214623"/>
                </a:solidFill>
                <a:latin typeface="Calibri"/>
                <a:cs typeface="Calibri"/>
              </a:rPr>
              <a:t>t</a:t>
            </a:r>
            <a:r>
              <a:rPr sz="2400" b="1" spc="4" baseline="1706" dirty="0" smtClean="0">
                <a:solidFill>
                  <a:srgbClr val="214623"/>
                </a:solidFill>
                <a:latin typeface="Calibri"/>
                <a:cs typeface="Calibri"/>
              </a:rPr>
              <a:t>t</a:t>
            </a:r>
            <a:r>
              <a:rPr sz="2400" b="1" spc="-4" baseline="1706" dirty="0" smtClean="0">
                <a:solidFill>
                  <a:srgbClr val="214623"/>
                </a:solidFill>
                <a:latin typeface="Calibri"/>
                <a:cs typeface="Calibri"/>
              </a:rPr>
              <a:t>e</a:t>
            </a:r>
            <a:r>
              <a:rPr sz="2400" b="1" spc="-19" baseline="1706" dirty="0" smtClean="0">
                <a:solidFill>
                  <a:srgbClr val="214623"/>
                </a:solidFill>
                <a:latin typeface="Calibri"/>
                <a:cs typeface="Calibri"/>
              </a:rPr>
              <a:t>u</a:t>
            </a:r>
            <a:r>
              <a:rPr sz="2400" b="1" spc="0" baseline="1706" dirty="0" smtClean="0">
                <a:solidFill>
                  <a:srgbClr val="214623"/>
                </a:solidFill>
                <a:latin typeface="Calibri"/>
                <a:cs typeface="Calibri"/>
              </a:rPr>
              <a:t>r</a:t>
            </a:r>
            <a:endParaRPr sz="1600">
              <a:latin typeface="Calibri"/>
              <a:cs typeface="Calibri"/>
            </a:endParaRPr>
          </a:p>
          <a:p>
            <a:pPr marL="58420" marR="30479">
              <a:lnSpc>
                <a:spcPts val="1925"/>
              </a:lnSpc>
              <a:spcBef>
                <a:spcPts val="0"/>
              </a:spcBef>
            </a:pPr>
            <a:r>
              <a:rPr sz="2400" b="1" spc="0" baseline="1706" dirty="0" smtClean="0">
                <a:solidFill>
                  <a:srgbClr val="214623"/>
                </a:solidFill>
                <a:latin typeface="Calibri"/>
                <a:cs typeface="Calibri"/>
              </a:rPr>
              <a:t>Us</a:t>
            </a:r>
            <a:r>
              <a:rPr sz="2400" b="1" spc="-19" baseline="1706" dirty="0" smtClean="0">
                <a:solidFill>
                  <a:srgbClr val="214623"/>
                </a:solidFill>
                <a:latin typeface="Calibri"/>
                <a:cs typeface="Calibri"/>
              </a:rPr>
              <a:t>u</a:t>
            </a:r>
            <a:r>
              <a:rPr sz="2400" b="1" spc="9" baseline="1706" dirty="0" smtClean="0">
                <a:solidFill>
                  <a:srgbClr val="214623"/>
                </a:solidFill>
                <a:latin typeface="Calibri"/>
                <a:cs typeface="Calibri"/>
              </a:rPr>
              <a:t>f</a:t>
            </a:r>
            <a:r>
              <a:rPr sz="2400" b="1" spc="-9" baseline="1706" dirty="0" smtClean="0">
                <a:solidFill>
                  <a:srgbClr val="214623"/>
                </a:solidFill>
                <a:latin typeface="Calibri"/>
                <a:cs typeface="Calibri"/>
              </a:rPr>
              <a:t>r</a:t>
            </a:r>
            <a:r>
              <a:rPr sz="2400" b="1" spc="-19" baseline="1706" dirty="0" smtClean="0">
                <a:solidFill>
                  <a:srgbClr val="214623"/>
                </a:solidFill>
                <a:latin typeface="Calibri"/>
                <a:cs typeface="Calibri"/>
              </a:rPr>
              <a:t>u</a:t>
            </a:r>
            <a:r>
              <a:rPr sz="2400" b="1" spc="4" baseline="1706" dirty="0" smtClean="0">
                <a:solidFill>
                  <a:srgbClr val="214623"/>
                </a:solidFill>
                <a:latin typeface="Calibri"/>
                <a:cs typeface="Calibri"/>
              </a:rPr>
              <a:t>it</a:t>
            </a:r>
            <a:r>
              <a:rPr sz="2400" b="1" spc="0" baseline="1706" dirty="0" smtClean="0">
                <a:solidFill>
                  <a:srgbClr val="214623"/>
                </a:solidFill>
                <a:latin typeface="Calibri"/>
                <a:cs typeface="Calibri"/>
              </a:rPr>
              <a:t>:</a:t>
            </a:r>
            <a:endParaRPr sz="1600">
              <a:latin typeface="Calibri"/>
              <a:cs typeface="Calibri"/>
            </a:endParaRPr>
          </a:p>
          <a:p>
            <a:pPr marL="12700" marR="30479">
              <a:lnSpc>
                <a:spcPts val="1920"/>
              </a:lnSpc>
            </a:pPr>
            <a:r>
              <a:rPr sz="2400" b="1" spc="9" baseline="1706" dirty="0" smtClean="0">
                <a:solidFill>
                  <a:srgbClr val="214623"/>
                </a:solidFill>
                <a:latin typeface="Calibri"/>
                <a:cs typeface="Calibri"/>
              </a:rPr>
              <a:t>I</a:t>
            </a:r>
            <a:r>
              <a:rPr sz="2400" b="1" spc="-59" baseline="1706" dirty="0" smtClean="0">
                <a:solidFill>
                  <a:srgbClr val="214623"/>
                </a:solidFill>
                <a:latin typeface="Calibri"/>
                <a:cs typeface="Calibri"/>
              </a:rPr>
              <a:t>n</a:t>
            </a:r>
            <a:r>
              <a:rPr sz="2400" b="1" spc="0" baseline="1706" dirty="0" smtClean="0">
                <a:solidFill>
                  <a:srgbClr val="214623"/>
                </a:solidFill>
                <a:latin typeface="Calibri"/>
                <a:cs typeface="Calibri"/>
              </a:rPr>
              <a:t>vest</a:t>
            </a:r>
            <a:r>
              <a:rPr sz="2400" b="1" spc="4" baseline="1706" dirty="0" smtClean="0">
                <a:solidFill>
                  <a:srgbClr val="214623"/>
                </a:solidFill>
                <a:latin typeface="Calibri"/>
                <a:cs typeface="Calibri"/>
              </a:rPr>
              <a:t>i</a:t>
            </a:r>
            <a:r>
              <a:rPr sz="2400" b="1" spc="0" baseline="1706" dirty="0" smtClean="0">
                <a:solidFill>
                  <a:srgbClr val="214623"/>
                </a:solidFill>
                <a:latin typeface="Calibri"/>
                <a:cs typeface="Calibri"/>
              </a:rPr>
              <a:t>ss</a:t>
            </a:r>
            <a:r>
              <a:rPr sz="2400" b="1" spc="-4" baseline="1706" dirty="0" smtClean="0">
                <a:solidFill>
                  <a:srgbClr val="214623"/>
                </a:solidFill>
                <a:latin typeface="Calibri"/>
                <a:cs typeface="Calibri"/>
              </a:rPr>
              <a:t>e</a:t>
            </a:r>
            <a:r>
              <a:rPr sz="2400" b="1" spc="-19" baseline="1706" dirty="0" smtClean="0">
                <a:solidFill>
                  <a:srgbClr val="214623"/>
                </a:solidFill>
                <a:latin typeface="Calibri"/>
                <a:cs typeface="Calibri"/>
              </a:rPr>
              <a:t>u</a:t>
            </a:r>
            <a:r>
              <a:rPr sz="2400" b="1" spc="-9" baseline="1706" dirty="0" smtClean="0">
                <a:solidFill>
                  <a:srgbClr val="214623"/>
                </a:solidFill>
                <a:latin typeface="Calibri"/>
                <a:cs typeface="Calibri"/>
              </a:rPr>
              <a:t>r</a:t>
            </a:r>
            <a:r>
              <a:rPr sz="2400" b="1" spc="0" baseline="1706" dirty="0" smtClean="0">
                <a:solidFill>
                  <a:srgbClr val="214623"/>
                </a:solidFill>
                <a:latin typeface="Calibri"/>
                <a:cs typeface="Calibri"/>
              </a:rPr>
              <a:t>s</a:t>
            </a:r>
            <a:endParaRPr sz="1600">
              <a:latin typeface="Calibri"/>
              <a:cs typeface="Calibri"/>
            </a:endParaRPr>
          </a:p>
        </p:txBody>
      </p:sp>
      <p:sp>
        <p:nvSpPr>
          <p:cNvPr id="13" name="object 13"/>
          <p:cNvSpPr txBox="1"/>
          <p:nvPr/>
        </p:nvSpPr>
        <p:spPr>
          <a:xfrm>
            <a:off x="6644640" y="4265814"/>
            <a:ext cx="148945" cy="228600"/>
          </a:xfrm>
          <a:prstGeom prst="rect">
            <a:avLst/>
          </a:prstGeom>
        </p:spPr>
        <p:txBody>
          <a:bodyPr wrap="square" lIns="0" tIns="0" rIns="0" bIns="0" rtlCol="0">
            <a:noAutofit/>
          </a:bodyPr>
          <a:lstStyle/>
          <a:p>
            <a:pPr marL="12700">
              <a:lnSpc>
                <a:spcPts val="1735"/>
              </a:lnSpc>
              <a:spcBef>
                <a:spcPts val="86"/>
              </a:spcBef>
            </a:pPr>
            <a:r>
              <a:rPr sz="1600" spc="0" dirty="0" smtClean="0">
                <a:solidFill>
                  <a:srgbClr val="EDEBE0"/>
                </a:solidFill>
                <a:latin typeface="Wingdings"/>
                <a:cs typeface="Wingdings"/>
              </a:rPr>
              <a:t></a:t>
            </a:r>
            <a:endParaRPr sz="1600">
              <a:latin typeface="Wingdings"/>
              <a:cs typeface="Wingdings"/>
            </a:endParaRPr>
          </a:p>
        </p:txBody>
      </p:sp>
      <p:sp>
        <p:nvSpPr>
          <p:cNvPr id="12" name="object 12"/>
          <p:cNvSpPr txBox="1"/>
          <p:nvPr/>
        </p:nvSpPr>
        <p:spPr>
          <a:xfrm>
            <a:off x="6929501" y="4277995"/>
            <a:ext cx="1394792" cy="472519"/>
          </a:xfrm>
          <a:prstGeom prst="rect">
            <a:avLst/>
          </a:prstGeom>
        </p:spPr>
        <p:txBody>
          <a:bodyPr wrap="square" lIns="0" tIns="0" rIns="0" bIns="0" rtlCol="0">
            <a:noAutofit/>
          </a:bodyPr>
          <a:lstStyle/>
          <a:p>
            <a:pPr algn="ctr">
              <a:lnSpc>
                <a:spcPts val="1730"/>
              </a:lnSpc>
              <a:spcBef>
                <a:spcPts val="86"/>
              </a:spcBef>
            </a:pPr>
            <a:r>
              <a:rPr sz="2400" spc="9" baseline="3413" dirty="0" smtClean="0">
                <a:solidFill>
                  <a:srgbClr val="EDEBE0"/>
                </a:solidFill>
                <a:latin typeface="Calibri"/>
                <a:cs typeface="Calibri"/>
              </a:rPr>
              <a:t>P</a:t>
            </a:r>
            <a:r>
              <a:rPr sz="2400" spc="-39" baseline="3413" dirty="0" smtClean="0">
                <a:solidFill>
                  <a:srgbClr val="EDEBE0"/>
                </a:solidFill>
                <a:latin typeface="Calibri"/>
                <a:cs typeface="Calibri"/>
              </a:rPr>
              <a:t>r</a:t>
            </a:r>
            <a:r>
              <a:rPr sz="2400" spc="0" baseline="3413" dirty="0" smtClean="0">
                <a:solidFill>
                  <a:srgbClr val="EDEBE0"/>
                </a:solidFill>
                <a:latin typeface="Calibri"/>
                <a:cs typeface="Calibri"/>
              </a:rPr>
              <a:t>opr</a:t>
            </a:r>
            <a:r>
              <a:rPr sz="2400" spc="-9" baseline="3413" dirty="0" smtClean="0">
                <a:solidFill>
                  <a:srgbClr val="EDEBE0"/>
                </a:solidFill>
                <a:latin typeface="Calibri"/>
                <a:cs typeface="Calibri"/>
              </a:rPr>
              <a:t>i</a:t>
            </a:r>
            <a:r>
              <a:rPr sz="2400" spc="0" baseline="3413" dirty="0" smtClean="0">
                <a:solidFill>
                  <a:srgbClr val="EDEBE0"/>
                </a:solidFill>
                <a:latin typeface="Calibri"/>
                <a:cs typeface="Calibri"/>
              </a:rPr>
              <a:t>é</a:t>
            </a:r>
            <a:r>
              <a:rPr sz="2400" spc="-9" baseline="3413" dirty="0" smtClean="0">
                <a:solidFill>
                  <a:srgbClr val="EDEBE0"/>
                </a:solidFill>
                <a:latin typeface="Calibri"/>
                <a:cs typeface="Calibri"/>
              </a:rPr>
              <a:t>t</a:t>
            </a:r>
            <a:r>
              <a:rPr sz="2400" spc="0" baseline="3413" dirty="0" smtClean="0">
                <a:solidFill>
                  <a:srgbClr val="EDEBE0"/>
                </a:solidFill>
                <a:latin typeface="Calibri"/>
                <a:cs typeface="Calibri"/>
              </a:rPr>
              <a:t>é </a:t>
            </a:r>
            <a:r>
              <a:rPr sz="2400" spc="-4" baseline="3413" dirty="0" smtClean="0">
                <a:solidFill>
                  <a:srgbClr val="EDEBE0"/>
                </a:solidFill>
                <a:latin typeface="Calibri"/>
                <a:cs typeface="Calibri"/>
              </a:rPr>
              <a:t>l</a:t>
            </a:r>
            <a:r>
              <a:rPr sz="2400" spc="0" baseline="3413" dirty="0" smtClean="0">
                <a:solidFill>
                  <a:srgbClr val="EDEBE0"/>
                </a:solidFill>
                <a:latin typeface="Calibri"/>
                <a:cs typeface="Calibri"/>
              </a:rPr>
              <a:t>é</a:t>
            </a:r>
            <a:r>
              <a:rPr sz="2400" spc="-29" baseline="3413" dirty="0" smtClean="0">
                <a:solidFill>
                  <a:srgbClr val="EDEBE0"/>
                </a:solidFill>
                <a:latin typeface="Calibri"/>
                <a:cs typeface="Calibri"/>
              </a:rPr>
              <a:t>g</a:t>
            </a:r>
            <a:r>
              <a:rPr sz="2400" spc="-4" baseline="3413" dirty="0" smtClean="0">
                <a:solidFill>
                  <a:srgbClr val="EDEBE0"/>
                </a:solidFill>
                <a:latin typeface="Calibri"/>
                <a:cs typeface="Calibri"/>
              </a:rPr>
              <a:t>al</a:t>
            </a:r>
            <a:r>
              <a:rPr sz="2400" spc="0" baseline="3413" dirty="0" smtClean="0">
                <a:solidFill>
                  <a:srgbClr val="EDEBE0"/>
                </a:solidFill>
                <a:latin typeface="Calibri"/>
                <a:cs typeface="Calibri"/>
              </a:rPr>
              <a:t>e:</a:t>
            </a:r>
            <a:endParaRPr sz="1600">
              <a:latin typeface="Calibri"/>
              <a:cs typeface="Calibri"/>
            </a:endParaRPr>
          </a:p>
          <a:p>
            <a:pPr marL="274169" marR="291607" algn="ctr">
              <a:lnSpc>
                <a:spcPts val="1920"/>
              </a:lnSpc>
              <a:spcBef>
                <a:spcPts val="9"/>
              </a:spcBef>
            </a:pPr>
            <a:r>
              <a:rPr sz="2400" spc="19" baseline="1706" dirty="0" smtClean="0">
                <a:solidFill>
                  <a:srgbClr val="EDEBE0"/>
                </a:solidFill>
                <a:latin typeface="Calibri"/>
                <a:cs typeface="Calibri"/>
              </a:rPr>
              <a:t>E</a:t>
            </a:r>
            <a:r>
              <a:rPr sz="2400" spc="0" baseline="1706" dirty="0" smtClean="0">
                <a:solidFill>
                  <a:srgbClr val="EDEBE0"/>
                </a:solidFill>
                <a:latin typeface="Calibri"/>
                <a:cs typeface="Calibri"/>
              </a:rPr>
              <a:t>m</a:t>
            </a:r>
            <a:r>
              <a:rPr sz="2400" spc="4" baseline="1706" dirty="0" smtClean="0">
                <a:solidFill>
                  <a:srgbClr val="EDEBE0"/>
                </a:solidFill>
                <a:latin typeface="Calibri"/>
                <a:cs typeface="Calibri"/>
              </a:rPr>
              <a:t>e</a:t>
            </a:r>
            <a:r>
              <a:rPr sz="2400" spc="-54" baseline="1706" dirty="0" smtClean="0">
                <a:solidFill>
                  <a:srgbClr val="EDEBE0"/>
                </a:solidFill>
                <a:latin typeface="Calibri"/>
                <a:cs typeface="Calibri"/>
              </a:rPr>
              <a:t>t</a:t>
            </a:r>
            <a:r>
              <a:rPr sz="2400" spc="-19" baseline="1706" dirty="0" smtClean="0">
                <a:solidFill>
                  <a:srgbClr val="EDEBE0"/>
                </a:solidFill>
                <a:latin typeface="Calibri"/>
                <a:cs typeface="Calibri"/>
              </a:rPr>
              <a:t>t</a:t>
            </a:r>
            <a:r>
              <a:rPr sz="2400" spc="0" baseline="1706" dirty="0" smtClean="0">
                <a:solidFill>
                  <a:srgbClr val="EDEBE0"/>
                </a:solidFill>
                <a:latin typeface="Calibri"/>
                <a:cs typeface="Calibri"/>
              </a:rPr>
              <a:t>e</a:t>
            </a:r>
            <a:r>
              <a:rPr sz="2400" spc="4" baseline="1706" dirty="0" smtClean="0">
                <a:solidFill>
                  <a:srgbClr val="EDEBE0"/>
                </a:solidFill>
                <a:latin typeface="Calibri"/>
                <a:cs typeface="Calibri"/>
              </a:rPr>
              <a:t>u</a:t>
            </a:r>
            <a:r>
              <a:rPr sz="2400" spc="0" baseline="1706" dirty="0" smtClean="0">
                <a:solidFill>
                  <a:srgbClr val="EDEBE0"/>
                </a:solidFill>
                <a:latin typeface="Calibri"/>
                <a:cs typeface="Calibri"/>
              </a:rPr>
              <a:t>r</a:t>
            </a:r>
            <a:endParaRPr sz="1600">
              <a:latin typeface="Calibri"/>
              <a:cs typeface="Calibri"/>
            </a:endParaRPr>
          </a:p>
        </p:txBody>
      </p:sp>
      <p:sp>
        <p:nvSpPr>
          <p:cNvPr id="11" name="object 11"/>
          <p:cNvSpPr txBox="1"/>
          <p:nvPr/>
        </p:nvSpPr>
        <p:spPr>
          <a:xfrm>
            <a:off x="1011872" y="4295790"/>
            <a:ext cx="1340643" cy="717153"/>
          </a:xfrm>
          <a:prstGeom prst="rect">
            <a:avLst/>
          </a:prstGeom>
        </p:spPr>
        <p:txBody>
          <a:bodyPr wrap="square" lIns="0" tIns="0" rIns="0" bIns="0" rtlCol="0">
            <a:noAutofit/>
          </a:bodyPr>
          <a:lstStyle/>
          <a:p>
            <a:pPr algn="ctr">
              <a:lnSpc>
                <a:spcPts val="1730"/>
              </a:lnSpc>
              <a:spcBef>
                <a:spcPts val="86"/>
              </a:spcBef>
            </a:pPr>
            <a:r>
              <a:rPr sz="2400" spc="9" baseline="3413" dirty="0" smtClean="0">
                <a:solidFill>
                  <a:srgbClr val="EDEBE0"/>
                </a:solidFill>
                <a:latin typeface="Calibri"/>
                <a:cs typeface="Calibri"/>
              </a:rPr>
              <a:t>P</a:t>
            </a:r>
            <a:r>
              <a:rPr sz="2400" spc="-39" baseline="3413" dirty="0" smtClean="0">
                <a:solidFill>
                  <a:srgbClr val="EDEBE0"/>
                </a:solidFill>
                <a:latin typeface="Calibri"/>
                <a:cs typeface="Calibri"/>
              </a:rPr>
              <a:t>r</a:t>
            </a:r>
            <a:r>
              <a:rPr sz="2400" spc="0" baseline="3413" dirty="0" smtClean="0">
                <a:solidFill>
                  <a:srgbClr val="EDEBE0"/>
                </a:solidFill>
                <a:latin typeface="Calibri"/>
                <a:cs typeface="Calibri"/>
              </a:rPr>
              <a:t>o</a:t>
            </a:r>
            <a:r>
              <a:rPr sz="2400" spc="-9" baseline="3413" dirty="0" smtClean="0">
                <a:solidFill>
                  <a:srgbClr val="EDEBE0"/>
                </a:solidFill>
                <a:latin typeface="Calibri"/>
                <a:cs typeface="Calibri"/>
              </a:rPr>
              <a:t>p</a:t>
            </a:r>
            <a:r>
              <a:rPr sz="2400" spc="0" baseline="3413" dirty="0" smtClean="0">
                <a:solidFill>
                  <a:srgbClr val="EDEBE0"/>
                </a:solidFill>
                <a:latin typeface="Calibri"/>
                <a:cs typeface="Calibri"/>
              </a:rPr>
              <a:t>r</a:t>
            </a:r>
            <a:r>
              <a:rPr sz="2400" spc="-4" baseline="3413" dirty="0" smtClean="0">
                <a:solidFill>
                  <a:srgbClr val="EDEBE0"/>
                </a:solidFill>
                <a:latin typeface="Calibri"/>
                <a:cs typeface="Calibri"/>
              </a:rPr>
              <a:t>i</a:t>
            </a:r>
            <a:r>
              <a:rPr sz="2400" spc="0" baseline="3413" dirty="0" smtClean="0">
                <a:solidFill>
                  <a:srgbClr val="EDEBE0"/>
                </a:solidFill>
                <a:latin typeface="Calibri"/>
                <a:cs typeface="Calibri"/>
              </a:rPr>
              <a:t>é</a:t>
            </a:r>
            <a:r>
              <a:rPr sz="2400" spc="-14" baseline="3413" dirty="0" smtClean="0">
                <a:solidFill>
                  <a:srgbClr val="EDEBE0"/>
                </a:solidFill>
                <a:latin typeface="Calibri"/>
                <a:cs typeface="Calibri"/>
              </a:rPr>
              <a:t>t</a:t>
            </a:r>
            <a:r>
              <a:rPr sz="2400" spc="0" baseline="3413" dirty="0" smtClean="0">
                <a:solidFill>
                  <a:srgbClr val="EDEBE0"/>
                </a:solidFill>
                <a:latin typeface="Calibri"/>
                <a:cs typeface="Calibri"/>
              </a:rPr>
              <a:t>é </a:t>
            </a:r>
            <a:r>
              <a:rPr sz="2400" spc="-4" baseline="3413" dirty="0" smtClean="0">
                <a:solidFill>
                  <a:srgbClr val="EDEBE0"/>
                </a:solidFill>
                <a:latin typeface="Calibri"/>
                <a:cs typeface="Calibri"/>
              </a:rPr>
              <a:t>l</a:t>
            </a:r>
            <a:r>
              <a:rPr sz="2400" spc="0" baseline="3413" dirty="0" smtClean="0">
                <a:solidFill>
                  <a:srgbClr val="EDEBE0"/>
                </a:solidFill>
                <a:latin typeface="Calibri"/>
                <a:cs typeface="Calibri"/>
              </a:rPr>
              <a:t>é</a:t>
            </a:r>
            <a:r>
              <a:rPr sz="2400" spc="-29" baseline="3413" dirty="0" smtClean="0">
                <a:solidFill>
                  <a:srgbClr val="EDEBE0"/>
                </a:solidFill>
                <a:latin typeface="Calibri"/>
                <a:cs typeface="Calibri"/>
              </a:rPr>
              <a:t>g</a:t>
            </a:r>
            <a:r>
              <a:rPr sz="2400" spc="-9" baseline="3413" dirty="0" smtClean="0">
                <a:solidFill>
                  <a:srgbClr val="EDEBE0"/>
                </a:solidFill>
                <a:latin typeface="Calibri"/>
                <a:cs typeface="Calibri"/>
              </a:rPr>
              <a:t>a</a:t>
            </a:r>
            <a:r>
              <a:rPr sz="2400" spc="-4" baseline="3413" dirty="0" smtClean="0">
                <a:solidFill>
                  <a:srgbClr val="EDEBE0"/>
                </a:solidFill>
                <a:latin typeface="Calibri"/>
                <a:cs typeface="Calibri"/>
              </a:rPr>
              <a:t>l</a:t>
            </a:r>
            <a:r>
              <a:rPr sz="2400" spc="0" baseline="3413" dirty="0" smtClean="0">
                <a:solidFill>
                  <a:srgbClr val="EDEBE0"/>
                </a:solidFill>
                <a:latin typeface="Calibri"/>
                <a:cs typeface="Calibri"/>
              </a:rPr>
              <a:t>e</a:t>
            </a:r>
            <a:endParaRPr sz="1600">
              <a:latin typeface="Calibri"/>
              <a:cs typeface="Calibri"/>
            </a:endParaRPr>
          </a:p>
          <a:p>
            <a:pPr marL="223519" marR="245075" algn="ctr">
              <a:lnSpc>
                <a:spcPts val="1925"/>
              </a:lnSpc>
              <a:spcBef>
                <a:spcPts val="9"/>
              </a:spcBef>
            </a:pPr>
            <a:r>
              <a:rPr sz="2400" spc="0" baseline="1706" dirty="0" smtClean="0">
                <a:solidFill>
                  <a:srgbClr val="EDEBE0"/>
                </a:solidFill>
                <a:latin typeface="Calibri"/>
                <a:cs typeface="Calibri"/>
              </a:rPr>
              <a:t>(en</a:t>
            </a:r>
            <a:r>
              <a:rPr sz="2400" spc="-19" baseline="1706" dirty="0" smtClean="0">
                <a:solidFill>
                  <a:srgbClr val="EDEBE0"/>
                </a:solidFill>
                <a:latin typeface="Calibri"/>
                <a:cs typeface="Calibri"/>
              </a:rPr>
              <a:t>t</a:t>
            </a:r>
            <a:r>
              <a:rPr sz="2400" spc="-4" baseline="1706" dirty="0" smtClean="0">
                <a:solidFill>
                  <a:srgbClr val="EDEBE0"/>
                </a:solidFill>
                <a:latin typeface="Calibri"/>
                <a:cs typeface="Calibri"/>
              </a:rPr>
              <a:t>i</a:t>
            </a:r>
            <a:r>
              <a:rPr sz="2400" spc="0" baseline="1706" dirty="0" smtClean="0">
                <a:solidFill>
                  <a:srgbClr val="EDEBE0"/>
                </a:solidFill>
                <a:latin typeface="Calibri"/>
                <a:cs typeface="Calibri"/>
              </a:rPr>
              <a:t>è</a:t>
            </a:r>
            <a:r>
              <a:rPr sz="2400" spc="-34" baseline="1706" dirty="0" smtClean="0">
                <a:solidFill>
                  <a:srgbClr val="EDEBE0"/>
                </a:solidFill>
                <a:latin typeface="Calibri"/>
                <a:cs typeface="Calibri"/>
              </a:rPr>
              <a:t>r</a:t>
            </a:r>
            <a:r>
              <a:rPr sz="2400" spc="0" baseline="1706" dirty="0" smtClean="0">
                <a:solidFill>
                  <a:srgbClr val="EDEBE0"/>
                </a:solidFill>
                <a:latin typeface="Calibri"/>
                <a:cs typeface="Calibri"/>
              </a:rPr>
              <a:t>e)</a:t>
            </a:r>
            <a:r>
              <a:rPr sz="2400" spc="34" baseline="1706" dirty="0" smtClean="0">
                <a:solidFill>
                  <a:srgbClr val="EDEBE0"/>
                </a:solidFill>
                <a:latin typeface="Calibri"/>
                <a:cs typeface="Calibri"/>
              </a:rPr>
              <a:t> </a:t>
            </a:r>
            <a:r>
              <a:rPr sz="2400" spc="0" baseline="1706" dirty="0" smtClean="0">
                <a:solidFill>
                  <a:srgbClr val="EDEBE0"/>
                </a:solidFill>
                <a:latin typeface="Calibri"/>
                <a:cs typeface="Calibri"/>
              </a:rPr>
              <a:t>:</a:t>
            </a:r>
            <a:endParaRPr sz="1600">
              <a:latin typeface="Calibri"/>
              <a:cs typeface="Calibri"/>
            </a:endParaRPr>
          </a:p>
          <a:p>
            <a:pPr marL="106680" marR="123859" algn="ctr">
              <a:lnSpc>
                <a:spcPts val="1920"/>
              </a:lnSpc>
            </a:pPr>
            <a:r>
              <a:rPr sz="2400" spc="0" baseline="1706" dirty="0" smtClean="0">
                <a:solidFill>
                  <a:srgbClr val="EDEBE0"/>
                </a:solidFill>
                <a:latin typeface="Calibri"/>
                <a:cs typeface="Calibri"/>
              </a:rPr>
              <a:t>I</a:t>
            </a:r>
            <a:r>
              <a:rPr sz="2400" spc="-44" baseline="1706" dirty="0" smtClean="0">
                <a:solidFill>
                  <a:srgbClr val="EDEBE0"/>
                </a:solidFill>
                <a:latin typeface="Calibri"/>
                <a:cs typeface="Calibri"/>
              </a:rPr>
              <a:t>n</a:t>
            </a:r>
            <a:r>
              <a:rPr sz="2400" spc="0" baseline="1706" dirty="0" smtClean="0">
                <a:solidFill>
                  <a:srgbClr val="EDEBE0"/>
                </a:solidFill>
                <a:latin typeface="Calibri"/>
                <a:cs typeface="Calibri"/>
              </a:rPr>
              <a:t>ve</a:t>
            </a:r>
            <a:r>
              <a:rPr sz="2400" spc="14" baseline="1706" dirty="0" smtClean="0">
                <a:solidFill>
                  <a:srgbClr val="EDEBE0"/>
                </a:solidFill>
                <a:latin typeface="Calibri"/>
                <a:cs typeface="Calibri"/>
              </a:rPr>
              <a:t>s</a:t>
            </a:r>
            <a:r>
              <a:rPr sz="2400" spc="-14" baseline="1706" dirty="0" smtClean="0">
                <a:solidFill>
                  <a:srgbClr val="EDEBE0"/>
                </a:solidFill>
                <a:latin typeface="Calibri"/>
                <a:cs typeface="Calibri"/>
              </a:rPr>
              <a:t>t</a:t>
            </a:r>
            <a:r>
              <a:rPr sz="2400" spc="-4" baseline="1706" dirty="0" smtClean="0">
                <a:solidFill>
                  <a:srgbClr val="EDEBE0"/>
                </a:solidFill>
                <a:latin typeface="Calibri"/>
                <a:cs typeface="Calibri"/>
              </a:rPr>
              <a:t>i</a:t>
            </a:r>
            <a:r>
              <a:rPr sz="2400" spc="14" baseline="1706" dirty="0" smtClean="0">
                <a:solidFill>
                  <a:srgbClr val="EDEBE0"/>
                </a:solidFill>
                <a:latin typeface="Calibri"/>
                <a:cs typeface="Calibri"/>
              </a:rPr>
              <a:t>ss</a:t>
            </a:r>
            <a:r>
              <a:rPr sz="2400" spc="0" baseline="1706" dirty="0" smtClean="0">
                <a:solidFill>
                  <a:srgbClr val="EDEBE0"/>
                </a:solidFill>
                <a:latin typeface="Calibri"/>
                <a:cs typeface="Calibri"/>
              </a:rPr>
              <a:t>eu</a:t>
            </a:r>
            <a:r>
              <a:rPr sz="2400" spc="-34" baseline="1706" dirty="0" smtClean="0">
                <a:solidFill>
                  <a:srgbClr val="EDEBE0"/>
                </a:solidFill>
                <a:latin typeface="Calibri"/>
                <a:cs typeface="Calibri"/>
              </a:rPr>
              <a:t>r</a:t>
            </a:r>
            <a:r>
              <a:rPr sz="2400" spc="0" baseline="1706" dirty="0" smtClean="0">
                <a:solidFill>
                  <a:srgbClr val="EDEBE0"/>
                </a:solidFill>
                <a:latin typeface="Calibri"/>
                <a:cs typeface="Calibri"/>
              </a:rPr>
              <a:t>s</a:t>
            </a:r>
            <a:endParaRPr sz="1600">
              <a:latin typeface="Calibri"/>
              <a:cs typeface="Calibri"/>
            </a:endParaRPr>
          </a:p>
        </p:txBody>
      </p:sp>
      <p:sp>
        <p:nvSpPr>
          <p:cNvPr id="10" name="object 10"/>
          <p:cNvSpPr txBox="1"/>
          <p:nvPr/>
        </p:nvSpPr>
        <p:spPr>
          <a:xfrm>
            <a:off x="3718560" y="4562105"/>
            <a:ext cx="148945" cy="228600"/>
          </a:xfrm>
          <a:prstGeom prst="rect">
            <a:avLst/>
          </a:prstGeom>
        </p:spPr>
        <p:txBody>
          <a:bodyPr wrap="square" lIns="0" tIns="0" rIns="0" bIns="0" rtlCol="0">
            <a:noAutofit/>
          </a:bodyPr>
          <a:lstStyle/>
          <a:p>
            <a:pPr marL="12700">
              <a:lnSpc>
                <a:spcPts val="1735"/>
              </a:lnSpc>
              <a:spcBef>
                <a:spcPts val="86"/>
              </a:spcBef>
            </a:pPr>
            <a:r>
              <a:rPr sz="1600" spc="0" dirty="0" smtClean="0">
                <a:solidFill>
                  <a:srgbClr val="214623"/>
                </a:solidFill>
                <a:latin typeface="Wingdings"/>
                <a:cs typeface="Wingdings"/>
              </a:rPr>
              <a:t></a:t>
            </a:r>
            <a:endParaRPr sz="1600">
              <a:latin typeface="Wingdings"/>
              <a:cs typeface="Wingdings"/>
            </a:endParaRPr>
          </a:p>
        </p:txBody>
      </p:sp>
      <p:sp>
        <p:nvSpPr>
          <p:cNvPr id="9" name="object 9"/>
          <p:cNvSpPr txBox="1"/>
          <p:nvPr/>
        </p:nvSpPr>
        <p:spPr>
          <a:xfrm>
            <a:off x="6370320" y="4753748"/>
            <a:ext cx="148945" cy="228600"/>
          </a:xfrm>
          <a:prstGeom prst="rect">
            <a:avLst/>
          </a:prstGeom>
        </p:spPr>
        <p:txBody>
          <a:bodyPr wrap="square" lIns="0" tIns="0" rIns="0" bIns="0" rtlCol="0">
            <a:noAutofit/>
          </a:bodyPr>
          <a:lstStyle/>
          <a:p>
            <a:pPr marL="12700">
              <a:lnSpc>
                <a:spcPts val="1735"/>
              </a:lnSpc>
              <a:spcBef>
                <a:spcPts val="86"/>
              </a:spcBef>
            </a:pPr>
            <a:r>
              <a:rPr sz="1600" spc="0" dirty="0" smtClean="0">
                <a:solidFill>
                  <a:srgbClr val="EDEBE0"/>
                </a:solidFill>
                <a:latin typeface="Wingdings"/>
                <a:cs typeface="Wingdings"/>
              </a:rPr>
              <a:t></a:t>
            </a:r>
            <a:endParaRPr sz="1600">
              <a:latin typeface="Wingdings"/>
              <a:cs typeface="Wingdings"/>
            </a:endParaRPr>
          </a:p>
        </p:txBody>
      </p:sp>
      <p:sp>
        <p:nvSpPr>
          <p:cNvPr id="8" name="object 8"/>
          <p:cNvSpPr txBox="1"/>
          <p:nvPr/>
        </p:nvSpPr>
        <p:spPr>
          <a:xfrm>
            <a:off x="6654800" y="4765929"/>
            <a:ext cx="1949415" cy="472646"/>
          </a:xfrm>
          <a:prstGeom prst="rect">
            <a:avLst/>
          </a:prstGeom>
        </p:spPr>
        <p:txBody>
          <a:bodyPr wrap="square" lIns="0" tIns="0" rIns="0" bIns="0" rtlCol="0">
            <a:noAutofit/>
          </a:bodyPr>
          <a:lstStyle/>
          <a:p>
            <a:pPr algn="ctr">
              <a:lnSpc>
                <a:spcPts val="1730"/>
              </a:lnSpc>
              <a:spcBef>
                <a:spcPts val="86"/>
              </a:spcBef>
            </a:pPr>
            <a:r>
              <a:rPr sz="2400" spc="14" baseline="3413" dirty="0" smtClean="0">
                <a:solidFill>
                  <a:srgbClr val="EDEBE0"/>
                </a:solidFill>
                <a:latin typeface="Calibri"/>
                <a:cs typeface="Calibri"/>
              </a:rPr>
              <a:t>P</a:t>
            </a:r>
            <a:r>
              <a:rPr sz="2400" spc="-34" baseline="3413" dirty="0" smtClean="0">
                <a:solidFill>
                  <a:srgbClr val="EDEBE0"/>
                </a:solidFill>
                <a:latin typeface="Calibri"/>
                <a:cs typeface="Calibri"/>
              </a:rPr>
              <a:t>r</a:t>
            </a:r>
            <a:r>
              <a:rPr sz="2400" spc="0" baseline="3413" dirty="0" smtClean="0">
                <a:solidFill>
                  <a:srgbClr val="EDEBE0"/>
                </a:solidFill>
                <a:latin typeface="Calibri"/>
                <a:cs typeface="Calibri"/>
              </a:rPr>
              <a:t>op</a:t>
            </a:r>
            <a:r>
              <a:rPr sz="2400" spc="4" baseline="3413" dirty="0" smtClean="0">
                <a:solidFill>
                  <a:srgbClr val="EDEBE0"/>
                </a:solidFill>
                <a:latin typeface="Calibri"/>
                <a:cs typeface="Calibri"/>
              </a:rPr>
              <a:t>r</a:t>
            </a:r>
            <a:r>
              <a:rPr sz="2400" spc="-4" baseline="3413" dirty="0" smtClean="0">
                <a:solidFill>
                  <a:srgbClr val="EDEBE0"/>
                </a:solidFill>
                <a:latin typeface="Calibri"/>
                <a:cs typeface="Calibri"/>
              </a:rPr>
              <a:t>i</a:t>
            </a:r>
            <a:r>
              <a:rPr sz="2400" spc="4" baseline="3413" dirty="0" smtClean="0">
                <a:solidFill>
                  <a:srgbClr val="EDEBE0"/>
                </a:solidFill>
                <a:latin typeface="Calibri"/>
                <a:cs typeface="Calibri"/>
              </a:rPr>
              <a:t>é</a:t>
            </a:r>
            <a:r>
              <a:rPr sz="2400" spc="-14" baseline="3413" dirty="0" smtClean="0">
                <a:solidFill>
                  <a:srgbClr val="EDEBE0"/>
                </a:solidFill>
                <a:latin typeface="Calibri"/>
                <a:cs typeface="Calibri"/>
              </a:rPr>
              <a:t>t</a:t>
            </a:r>
            <a:r>
              <a:rPr sz="2400" spc="0" baseline="3413" dirty="0" smtClean="0">
                <a:solidFill>
                  <a:srgbClr val="EDEBE0"/>
                </a:solidFill>
                <a:latin typeface="Calibri"/>
                <a:cs typeface="Calibri"/>
              </a:rPr>
              <a:t>é</a:t>
            </a:r>
            <a:r>
              <a:rPr sz="2400" spc="4" baseline="3413" dirty="0" smtClean="0">
                <a:solidFill>
                  <a:srgbClr val="EDEBE0"/>
                </a:solidFill>
                <a:latin typeface="Calibri"/>
                <a:cs typeface="Calibri"/>
              </a:rPr>
              <a:t> éc</a:t>
            </a:r>
            <a:r>
              <a:rPr sz="2400" spc="0" baseline="3413" dirty="0" smtClean="0">
                <a:solidFill>
                  <a:srgbClr val="EDEBE0"/>
                </a:solidFill>
                <a:latin typeface="Calibri"/>
                <a:cs typeface="Calibri"/>
              </a:rPr>
              <a:t>onom</a:t>
            </a:r>
            <a:r>
              <a:rPr sz="2400" spc="-4" baseline="3413" dirty="0" smtClean="0">
                <a:solidFill>
                  <a:srgbClr val="EDEBE0"/>
                </a:solidFill>
                <a:latin typeface="Calibri"/>
                <a:cs typeface="Calibri"/>
              </a:rPr>
              <a:t>i</a:t>
            </a:r>
            <a:r>
              <a:rPr sz="2400" spc="0" baseline="3413" dirty="0" smtClean="0">
                <a:solidFill>
                  <a:srgbClr val="EDEBE0"/>
                </a:solidFill>
                <a:latin typeface="Calibri"/>
                <a:cs typeface="Calibri"/>
              </a:rPr>
              <a:t>qu</a:t>
            </a:r>
            <a:r>
              <a:rPr sz="2400" spc="4" baseline="3413" dirty="0" smtClean="0">
                <a:solidFill>
                  <a:srgbClr val="EDEBE0"/>
                </a:solidFill>
                <a:latin typeface="Calibri"/>
                <a:cs typeface="Calibri"/>
              </a:rPr>
              <a:t>e</a:t>
            </a:r>
            <a:r>
              <a:rPr sz="2400" spc="0" baseline="3413" dirty="0" smtClean="0">
                <a:solidFill>
                  <a:srgbClr val="EDEBE0"/>
                </a:solidFill>
                <a:latin typeface="Calibri"/>
                <a:cs typeface="Calibri"/>
              </a:rPr>
              <a:t>:</a:t>
            </a:r>
            <a:endParaRPr sz="1600">
              <a:latin typeface="Calibri"/>
              <a:cs typeface="Calibri"/>
            </a:endParaRPr>
          </a:p>
          <a:p>
            <a:pPr marL="406757" marR="432486" algn="ctr">
              <a:lnSpc>
                <a:spcPts val="1920"/>
              </a:lnSpc>
              <a:spcBef>
                <a:spcPts val="9"/>
              </a:spcBef>
            </a:pPr>
            <a:r>
              <a:rPr sz="2400" spc="0" baseline="1706" dirty="0" smtClean="0">
                <a:solidFill>
                  <a:srgbClr val="EDEBE0"/>
                </a:solidFill>
                <a:latin typeface="Calibri"/>
                <a:cs typeface="Calibri"/>
              </a:rPr>
              <a:t>I</a:t>
            </a:r>
            <a:r>
              <a:rPr sz="2400" spc="-44" baseline="1706" dirty="0" smtClean="0">
                <a:solidFill>
                  <a:srgbClr val="EDEBE0"/>
                </a:solidFill>
                <a:latin typeface="Calibri"/>
                <a:cs typeface="Calibri"/>
              </a:rPr>
              <a:t>n</a:t>
            </a:r>
            <a:r>
              <a:rPr sz="2400" spc="0" baseline="1706" dirty="0" smtClean="0">
                <a:solidFill>
                  <a:srgbClr val="EDEBE0"/>
                </a:solidFill>
                <a:latin typeface="Calibri"/>
                <a:cs typeface="Calibri"/>
              </a:rPr>
              <a:t>ve</a:t>
            </a:r>
            <a:r>
              <a:rPr sz="2400" spc="9" baseline="1706" dirty="0" smtClean="0">
                <a:solidFill>
                  <a:srgbClr val="EDEBE0"/>
                </a:solidFill>
                <a:latin typeface="Calibri"/>
                <a:cs typeface="Calibri"/>
              </a:rPr>
              <a:t>s</a:t>
            </a:r>
            <a:r>
              <a:rPr sz="2400" spc="-19" baseline="1706" dirty="0" smtClean="0">
                <a:solidFill>
                  <a:srgbClr val="EDEBE0"/>
                </a:solidFill>
                <a:latin typeface="Calibri"/>
                <a:cs typeface="Calibri"/>
              </a:rPr>
              <a:t>t</a:t>
            </a:r>
            <a:r>
              <a:rPr sz="2400" spc="-4" baseline="1706" dirty="0" smtClean="0">
                <a:solidFill>
                  <a:srgbClr val="EDEBE0"/>
                </a:solidFill>
                <a:latin typeface="Calibri"/>
                <a:cs typeface="Calibri"/>
              </a:rPr>
              <a:t>i</a:t>
            </a:r>
            <a:r>
              <a:rPr sz="2400" spc="9" baseline="1706" dirty="0" smtClean="0">
                <a:solidFill>
                  <a:srgbClr val="EDEBE0"/>
                </a:solidFill>
                <a:latin typeface="Calibri"/>
                <a:cs typeface="Calibri"/>
              </a:rPr>
              <a:t>ss</a:t>
            </a:r>
            <a:r>
              <a:rPr sz="2400" spc="0" baseline="1706" dirty="0" smtClean="0">
                <a:solidFill>
                  <a:srgbClr val="EDEBE0"/>
                </a:solidFill>
                <a:latin typeface="Calibri"/>
                <a:cs typeface="Calibri"/>
              </a:rPr>
              <a:t>eu</a:t>
            </a:r>
            <a:r>
              <a:rPr sz="2400" spc="-39" baseline="1706" dirty="0" smtClean="0">
                <a:solidFill>
                  <a:srgbClr val="EDEBE0"/>
                </a:solidFill>
                <a:latin typeface="Calibri"/>
                <a:cs typeface="Calibri"/>
              </a:rPr>
              <a:t>r</a:t>
            </a:r>
            <a:r>
              <a:rPr sz="2400" spc="0" baseline="1706" dirty="0" smtClean="0">
                <a:solidFill>
                  <a:srgbClr val="EDEBE0"/>
                </a:solidFill>
                <a:latin typeface="Calibri"/>
                <a:cs typeface="Calibri"/>
              </a:rPr>
              <a:t>s</a:t>
            </a:r>
            <a:endParaRPr sz="1600">
              <a:latin typeface="Calibri"/>
              <a:cs typeface="Calibri"/>
            </a:endParaRPr>
          </a:p>
        </p:txBody>
      </p:sp>
      <p:sp>
        <p:nvSpPr>
          <p:cNvPr id="7" name="object 7"/>
          <p:cNvSpPr txBox="1"/>
          <p:nvPr/>
        </p:nvSpPr>
        <p:spPr>
          <a:xfrm>
            <a:off x="3393440" y="5668965"/>
            <a:ext cx="2253086" cy="741940"/>
          </a:xfrm>
          <a:prstGeom prst="rect">
            <a:avLst/>
          </a:prstGeom>
        </p:spPr>
        <p:txBody>
          <a:bodyPr wrap="square" lIns="0" tIns="0" rIns="0" bIns="0" rtlCol="0">
            <a:noAutofit/>
          </a:bodyPr>
          <a:lstStyle/>
          <a:p>
            <a:pPr marR="3865" algn="ctr">
              <a:lnSpc>
                <a:spcPts val="1735"/>
              </a:lnSpc>
              <a:spcBef>
                <a:spcPts val="86"/>
              </a:spcBef>
            </a:pPr>
            <a:r>
              <a:rPr sz="1600" spc="-59" dirty="0" smtClean="0">
                <a:latin typeface="Times New Roman"/>
                <a:cs typeface="Times New Roman"/>
              </a:rPr>
              <a:t>L</a:t>
            </a:r>
            <a:r>
              <a:rPr sz="1600" spc="0" dirty="0" smtClean="0">
                <a:latin typeface="Times New Roman"/>
                <a:cs typeface="Times New Roman"/>
              </a:rPr>
              <a:t>e</a:t>
            </a:r>
            <a:r>
              <a:rPr sz="1600" spc="50" dirty="0" smtClean="0">
                <a:latin typeface="Times New Roman"/>
                <a:cs typeface="Times New Roman"/>
              </a:rPr>
              <a:t> </a:t>
            </a:r>
            <a:r>
              <a:rPr sz="1600" spc="0" dirty="0" smtClean="0">
                <a:latin typeface="Times New Roman"/>
                <a:cs typeface="Times New Roman"/>
              </a:rPr>
              <a:t>d</a:t>
            </a:r>
            <a:r>
              <a:rPr sz="1600" spc="-14" dirty="0" smtClean="0">
                <a:latin typeface="Times New Roman"/>
                <a:cs typeface="Times New Roman"/>
              </a:rPr>
              <a:t>r</a:t>
            </a:r>
            <a:r>
              <a:rPr sz="1600" spc="-39" dirty="0" smtClean="0">
                <a:latin typeface="Times New Roman"/>
                <a:cs typeface="Times New Roman"/>
              </a:rPr>
              <a:t>o</a:t>
            </a:r>
            <a:r>
              <a:rPr sz="1600" spc="0" dirty="0" smtClean="0">
                <a:latin typeface="Times New Roman"/>
                <a:cs typeface="Times New Roman"/>
              </a:rPr>
              <a:t>it</a:t>
            </a:r>
            <a:r>
              <a:rPr sz="1600" spc="69" dirty="0" smtClean="0">
                <a:latin typeface="Times New Roman"/>
                <a:cs typeface="Times New Roman"/>
              </a:rPr>
              <a:t> </a:t>
            </a:r>
            <a:r>
              <a:rPr sz="1600" spc="0" dirty="0" smtClean="0">
                <a:latin typeface="Times New Roman"/>
                <a:cs typeface="Times New Roman"/>
              </a:rPr>
              <a:t>d</a:t>
            </a:r>
            <a:r>
              <a:rPr sz="1600" spc="-14" dirty="0" smtClean="0">
                <a:latin typeface="Times New Roman"/>
                <a:cs typeface="Times New Roman"/>
              </a:rPr>
              <a:t>’</a:t>
            </a:r>
            <a:r>
              <a:rPr sz="1600" spc="0" dirty="0" smtClean="0">
                <a:latin typeface="Times New Roman"/>
                <a:cs typeface="Times New Roman"/>
              </a:rPr>
              <a:t>u</a:t>
            </a:r>
            <a:r>
              <a:rPr sz="1600" spc="14" dirty="0" smtClean="0">
                <a:latin typeface="Times New Roman"/>
                <a:cs typeface="Times New Roman"/>
              </a:rPr>
              <a:t>s</a:t>
            </a:r>
            <a:r>
              <a:rPr sz="1600" spc="0" dirty="0" smtClean="0">
                <a:latin typeface="Times New Roman"/>
                <a:cs typeface="Times New Roman"/>
              </a:rPr>
              <a:t>u</a:t>
            </a:r>
            <a:r>
              <a:rPr sz="1600" spc="-54" dirty="0" smtClean="0">
                <a:latin typeface="Times New Roman"/>
                <a:cs typeface="Times New Roman"/>
              </a:rPr>
              <a:t>f</a:t>
            </a:r>
            <a:r>
              <a:rPr sz="1600" spc="-14" dirty="0" smtClean="0">
                <a:latin typeface="Times New Roman"/>
                <a:cs typeface="Times New Roman"/>
              </a:rPr>
              <a:t>r</a:t>
            </a:r>
            <a:r>
              <a:rPr sz="1600" spc="0" dirty="0" smtClean="0">
                <a:latin typeface="Times New Roman"/>
                <a:cs typeface="Times New Roman"/>
              </a:rPr>
              <a:t>u</a:t>
            </a:r>
            <a:r>
              <a:rPr sz="1600" spc="-4" dirty="0" smtClean="0">
                <a:latin typeface="Times New Roman"/>
                <a:cs typeface="Times New Roman"/>
              </a:rPr>
              <a:t>i</a:t>
            </a:r>
            <a:r>
              <a:rPr sz="1600" spc="0" dirty="0" smtClean="0">
                <a:latin typeface="Times New Roman"/>
                <a:cs typeface="Times New Roman"/>
              </a:rPr>
              <a:t>t</a:t>
            </a:r>
            <a:r>
              <a:rPr sz="1600" spc="114" dirty="0" smtClean="0">
                <a:latin typeface="Times New Roman"/>
                <a:cs typeface="Times New Roman"/>
              </a:rPr>
              <a:t> </a:t>
            </a:r>
            <a:r>
              <a:rPr sz="1600" spc="9" dirty="0" smtClean="0">
                <a:latin typeface="Times New Roman"/>
                <a:cs typeface="Times New Roman"/>
              </a:rPr>
              <a:t>é</a:t>
            </a:r>
            <a:r>
              <a:rPr sz="1600" spc="0" dirty="0" smtClean="0">
                <a:latin typeface="Times New Roman"/>
                <a:cs typeface="Times New Roman"/>
              </a:rPr>
              <a:t>t</a:t>
            </a:r>
            <a:r>
              <a:rPr sz="1600" spc="4" dirty="0" smtClean="0">
                <a:latin typeface="Times New Roman"/>
                <a:cs typeface="Times New Roman"/>
              </a:rPr>
              <a:t>a</a:t>
            </a:r>
            <a:r>
              <a:rPr sz="1600" spc="0" dirty="0" smtClean="0">
                <a:latin typeface="Times New Roman"/>
                <a:cs typeface="Times New Roman"/>
              </a:rPr>
              <a:t>nt</a:t>
            </a:r>
            <a:r>
              <a:rPr sz="1600" spc="-4" dirty="0" smtClean="0">
                <a:latin typeface="Times New Roman"/>
                <a:cs typeface="Times New Roman"/>
              </a:rPr>
              <a:t> </a:t>
            </a:r>
            <a:r>
              <a:rPr sz="1600" spc="0" dirty="0" smtClean="0">
                <a:latin typeface="Times New Roman"/>
                <a:cs typeface="Times New Roman"/>
              </a:rPr>
              <a:t>un</a:t>
            </a:r>
            <a:endParaRPr sz="1600">
              <a:latin typeface="Times New Roman"/>
              <a:cs typeface="Times New Roman"/>
            </a:endParaRPr>
          </a:p>
          <a:p>
            <a:pPr algn="ctr">
              <a:lnSpc>
                <a:spcPct val="95825"/>
              </a:lnSpc>
            </a:pPr>
            <a:r>
              <a:rPr sz="1600" spc="0" dirty="0" smtClean="0">
                <a:latin typeface="Times New Roman"/>
                <a:cs typeface="Times New Roman"/>
              </a:rPr>
              <a:t>d</a:t>
            </a:r>
            <a:r>
              <a:rPr sz="1600" spc="9" dirty="0" smtClean="0">
                <a:latin typeface="Times New Roman"/>
                <a:cs typeface="Times New Roman"/>
              </a:rPr>
              <a:t>é</a:t>
            </a:r>
            <a:r>
              <a:rPr sz="1600" spc="0" dirty="0" smtClean="0">
                <a:latin typeface="Times New Roman"/>
                <a:cs typeface="Times New Roman"/>
              </a:rPr>
              <a:t>m</a:t>
            </a:r>
            <a:r>
              <a:rPr sz="1600" spc="-34" dirty="0" smtClean="0">
                <a:latin typeface="Times New Roman"/>
                <a:cs typeface="Times New Roman"/>
              </a:rPr>
              <a:t>e</a:t>
            </a:r>
            <a:r>
              <a:rPr sz="1600" spc="0" dirty="0" smtClean="0">
                <a:latin typeface="Times New Roman"/>
                <a:cs typeface="Times New Roman"/>
              </a:rPr>
              <a:t>mb</a:t>
            </a:r>
            <a:r>
              <a:rPr sz="1600" spc="-19" dirty="0" smtClean="0">
                <a:latin typeface="Times New Roman"/>
                <a:cs typeface="Times New Roman"/>
              </a:rPr>
              <a:t>r</a:t>
            </a:r>
            <a:r>
              <a:rPr sz="1600" spc="-29" dirty="0" smtClean="0">
                <a:latin typeface="Times New Roman"/>
                <a:cs typeface="Times New Roman"/>
              </a:rPr>
              <a:t>e</a:t>
            </a:r>
            <a:r>
              <a:rPr sz="1600" spc="0" dirty="0" smtClean="0">
                <a:latin typeface="Times New Roman"/>
                <a:cs typeface="Times New Roman"/>
              </a:rPr>
              <a:t>m</a:t>
            </a:r>
            <a:r>
              <a:rPr sz="1600" spc="-34" dirty="0" smtClean="0">
                <a:latin typeface="Times New Roman"/>
                <a:cs typeface="Times New Roman"/>
              </a:rPr>
              <a:t>e</a:t>
            </a:r>
            <a:r>
              <a:rPr sz="1600" spc="0" dirty="0" smtClean="0">
                <a:latin typeface="Times New Roman"/>
                <a:cs typeface="Times New Roman"/>
              </a:rPr>
              <a:t>nt</a:t>
            </a:r>
            <a:r>
              <a:rPr sz="1600" spc="154" dirty="0" smtClean="0">
                <a:latin typeface="Times New Roman"/>
                <a:cs typeface="Times New Roman"/>
              </a:rPr>
              <a:t> </a:t>
            </a:r>
            <a:r>
              <a:rPr sz="1600" spc="0" dirty="0" smtClean="0">
                <a:latin typeface="Times New Roman"/>
                <a:cs typeface="Times New Roman"/>
              </a:rPr>
              <a:t>du d</a:t>
            </a:r>
            <a:r>
              <a:rPr sz="1600" spc="-14" dirty="0" smtClean="0">
                <a:latin typeface="Times New Roman"/>
                <a:cs typeface="Times New Roman"/>
              </a:rPr>
              <a:t>r</a:t>
            </a:r>
            <a:r>
              <a:rPr sz="1600" spc="-39" dirty="0" smtClean="0">
                <a:latin typeface="Times New Roman"/>
                <a:cs typeface="Times New Roman"/>
              </a:rPr>
              <a:t>o</a:t>
            </a:r>
            <a:r>
              <a:rPr sz="1600" spc="0" dirty="0" smtClean="0">
                <a:latin typeface="Times New Roman"/>
                <a:cs typeface="Times New Roman"/>
              </a:rPr>
              <a:t>it</a:t>
            </a:r>
            <a:r>
              <a:rPr sz="1600" spc="69" dirty="0" smtClean="0">
                <a:latin typeface="Times New Roman"/>
                <a:cs typeface="Times New Roman"/>
              </a:rPr>
              <a:t> </a:t>
            </a:r>
            <a:r>
              <a:rPr sz="1600" spc="0" dirty="0" smtClean="0">
                <a:latin typeface="Times New Roman"/>
                <a:cs typeface="Times New Roman"/>
              </a:rPr>
              <a:t>de</a:t>
            </a:r>
            <a:endParaRPr sz="1600">
              <a:latin typeface="Times New Roman"/>
              <a:cs typeface="Times New Roman"/>
            </a:endParaRPr>
          </a:p>
          <a:p>
            <a:pPr marL="145391" marR="163203" algn="ctr">
              <a:lnSpc>
                <a:spcPct val="95825"/>
              </a:lnSpc>
              <a:spcBef>
                <a:spcPts val="50"/>
              </a:spcBef>
            </a:pPr>
            <a:r>
              <a:rPr sz="1600" spc="0" dirty="0" smtClean="0">
                <a:latin typeface="Times New Roman"/>
                <a:cs typeface="Times New Roman"/>
              </a:rPr>
              <a:t>p</a:t>
            </a:r>
            <a:r>
              <a:rPr sz="1600" spc="-14" dirty="0" smtClean="0">
                <a:latin typeface="Times New Roman"/>
                <a:cs typeface="Times New Roman"/>
              </a:rPr>
              <a:t>r</a:t>
            </a:r>
            <a:r>
              <a:rPr sz="1600" spc="-39" dirty="0" smtClean="0">
                <a:latin typeface="Times New Roman"/>
                <a:cs typeface="Times New Roman"/>
              </a:rPr>
              <a:t>o</a:t>
            </a:r>
            <a:r>
              <a:rPr sz="1600" spc="0" dirty="0" smtClean="0">
                <a:latin typeface="Times New Roman"/>
                <a:cs typeface="Times New Roman"/>
              </a:rPr>
              <a:t>p</a:t>
            </a:r>
            <a:r>
              <a:rPr sz="1600" spc="-14" dirty="0" smtClean="0">
                <a:latin typeface="Times New Roman"/>
                <a:cs typeface="Times New Roman"/>
              </a:rPr>
              <a:t>r</a:t>
            </a:r>
            <a:r>
              <a:rPr sz="1600" spc="-4" dirty="0" smtClean="0">
                <a:latin typeface="Times New Roman"/>
                <a:cs typeface="Times New Roman"/>
              </a:rPr>
              <a:t>i</a:t>
            </a:r>
            <a:r>
              <a:rPr sz="1600" spc="4" dirty="0" smtClean="0">
                <a:latin typeface="Times New Roman"/>
                <a:cs typeface="Times New Roman"/>
              </a:rPr>
              <a:t>é</a:t>
            </a:r>
            <a:r>
              <a:rPr sz="1600" spc="-4" dirty="0" smtClean="0">
                <a:latin typeface="Times New Roman"/>
                <a:cs typeface="Times New Roman"/>
              </a:rPr>
              <a:t>t</a:t>
            </a:r>
            <a:r>
              <a:rPr sz="1600" spc="0" dirty="0" smtClean="0">
                <a:latin typeface="Times New Roman"/>
                <a:cs typeface="Times New Roman"/>
              </a:rPr>
              <a:t>é</a:t>
            </a:r>
            <a:r>
              <a:rPr sz="1600" spc="89" dirty="0" smtClean="0">
                <a:latin typeface="Times New Roman"/>
                <a:cs typeface="Times New Roman"/>
              </a:rPr>
              <a:t> </a:t>
            </a:r>
            <a:r>
              <a:rPr sz="1800" b="1" spc="0" dirty="0" smtClean="0">
                <a:latin typeface="Times New Roman"/>
                <a:cs typeface="Times New Roman"/>
              </a:rPr>
              <a:t>=</a:t>
            </a:r>
            <a:r>
              <a:rPr sz="1800" b="1" spc="-34" dirty="0" smtClean="0">
                <a:latin typeface="Times New Roman"/>
                <a:cs typeface="Times New Roman"/>
              </a:rPr>
              <a:t> </a:t>
            </a:r>
            <a:r>
              <a:rPr sz="1800" b="1" spc="-19" dirty="0" smtClean="0">
                <a:solidFill>
                  <a:srgbClr val="214623"/>
                </a:solidFill>
                <a:latin typeface="Times New Roman"/>
                <a:cs typeface="Times New Roman"/>
              </a:rPr>
              <a:t>Ali</a:t>
            </a:r>
            <a:r>
              <a:rPr sz="1800" b="1" spc="0" dirty="0" smtClean="0">
                <a:solidFill>
                  <a:srgbClr val="214623"/>
                </a:solidFill>
                <a:latin typeface="Times New Roman"/>
                <a:cs typeface="Times New Roman"/>
              </a:rPr>
              <a:t>é</a:t>
            </a:r>
            <a:r>
              <a:rPr sz="1800" b="1" spc="-44" dirty="0" smtClean="0">
                <a:solidFill>
                  <a:srgbClr val="214623"/>
                </a:solidFill>
                <a:latin typeface="Times New Roman"/>
                <a:cs typeface="Times New Roman"/>
              </a:rPr>
              <a:t>n</a:t>
            </a:r>
            <a:r>
              <a:rPr sz="1800" b="1" spc="14" dirty="0" smtClean="0">
                <a:solidFill>
                  <a:srgbClr val="214623"/>
                </a:solidFill>
                <a:latin typeface="Times New Roman"/>
                <a:cs typeface="Times New Roman"/>
              </a:rPr>
              <a:t>a</a:t>
            </a:r>
            <a:r>
              <a:rPr sz="1800" b="1" spc="0" dirty="0" smtClean="0">
                <a:solidFill>
                  <a:srgbClr val="214623"/>
                </a:solidFill>
                <a:latin typeface="Times New Roman"/>
                <a:cs typeface="Times New Roman"/>
              </a:rPr>
              <a:t>b</a:t>
            </a:r>
            <a:r>
              <a:rPr sz="1800" b="1" spc="-25" dirty="0" smtClean="0">
                <a:solidFill>
                  <a:srgbClr val="214623"/>
                </a:solidFill>
                <a:latin typeface="Times New Roman"/>
                <a:cs typeface="Times New Roman"/>
              </a:rPr>
              <a:t>l</a:t>
            </a:r>
            <a:r>
              <a:rPr sz="1800" b="1" spc="0" dirty="0" smtClean="0">
                <a:solidFill>
                  <a:srgbClr val="214623"/>
                </a:solidFill>
                <a:latin typeface="Times New Roman"/>
                <a:cs typeface="Times New Roman"/>
              </a:rPr>
              <a:t>e</a:t>
            </a:r>
            <a:endParaRPr sz="1800">
              <a:latin typeface="Times New Roman"/>
              <a:cs typeface="Times New Roman"/>
            </a:endParaRPr>
          </a:p>
        </p:txBody>
      </p:sp>
      <p:sp>
        <p:nvSpPr>
          <p:cNvPr id="6" name="object 6"/>
          <p:cNvSpPr txBox="1"/>
          <p:nvPr/>
        </p:nvSpPr>
        <p:spPr>
          <a:xfrm>
            <a:off x="6395085" y="5764532"/>
            <a:ext cx="2374849" cy="472757"/>
          </a:xfrm>
          <a:prstGeom prst="rect">
            <a:avLst/>
          </a:prstGeom>
        </p:spPr>
        <p:txBody>
          <a:bodyPr wrap="square" lIns="0" tIns="0" rIns="0" bIns="0" rtlCol="0">
            <a:noAutofit/>
          </a:bodyPr>
          <a:lstStyle/>
          <a:p>
            <a:pPr algn="ctr">
              <a:lnSpc>
                <a:spcPts val="1735"/>
              </a:lnSpc>
              <a:spcBef>
                <a:spcPts val="86"/>
              </a:spcBef>
            </a:pPr>
            <a:r>
              <a:rPr sz="1600" b="1" spc="0" dirty="0" smtClean="0">
                <a:latin typeface="Times New Roman"/>
                <a:cs typeface="Times New Roman"/>
              </a:rPr>
              <a:t>J</a:t>
            </a:r>
            <a:r>
              <a:rPr sz="1600" b="1" spc="-34" dirty="0" smtClean="0">
                <a:latin typeface="Times New Roman"/>
                <a:cs typeface="Times New Roman"/>
              </a:rPr>
              <a:t>o</a:t>
            </a:r>
            <a:r>
              <a:rPr sz="1600" b="1" spc="-44" dirty="0" smtClean="0">
                <a:latin typeface="Times New Roman"/>
                <a:cs typeface="Times New Roman"/>
              </a:rPr>
              <a:t>u</a:t>
            </a:r>
            <a:r>
              <a:rPr sz="1600" b="1" spc="0" dirty="0" smtClean="0">
                <a:latin typeface="Times New Roman"/>
                <a:cs typeface="Times New Roman"/>
              </a:rPr>
              <a:t>i</a:t>
            </a:r>
            <a:r>
              <a:rPr sz="1600" b="1" spc="14" dirty="0" smtClean="0">
                <a:latin typeface="Times New Roman"/>
                <a:cs typeface="Times New Roman"/>
              </a:rPr>
              <a:t>s</a:t>
            </a:r>
            <a:r>
              <a:rPr sz="1600" b="1" spc="19" dirty="0" smtClean="0">
                <a:latin typeface="Times New Roman"/>
                <a:cs typeface="Times New Roman"/>
              </a:rPr>
              <a:t>s</a:t>
            </a:r>
            <a:r>
              <a:rPr sz="1600" b="1" spc="0" dirty="0" smtClean="0">
                <a:latin typeface="Times New Roman"/>
                <a:cs typeface="Times New Roman"/>
              </a:rPr>
              <a:t>a</a:t>
            </a:r>
            <a:r>
              <a:rPr sz="1600" b="1" spc="-44" dirty="0" smtClean="0">
                <a:latin typeface="Times New Roman"/>
                <a:cs typeface="Times New Roman"/>
              </a:rPr>
              <a:t>n</a:t>
            </a:r>
            <a:r>
              <a:rPr sz="1600" b="1" spc="9" dirty="0" smtClean="0">
                <a:latin typeface="Times New Roman"/>
                <a:cs typeface="Times New Roman"/>
              </a:rPr>
              <a:t>c</a:t>
            </a:r>
            <a:r>
              <a:rPr sz="1600" b="1" spc="0" dirty="0" smtClean="0">
                <a:latin typeface="Times New Roman"/>
                <a:cs typeface="Times New Roman"/>
              </a:rPr>
              <a:t>e</a:t>
            </a:r>
            <a:r>
              <a:rPr sz="1600" b="1" spc="75" dirty="0" smtClean="0">
                <a:latin typeface="Times New Roman"/>
                <a:cs typeface="Times New Roman"/>
              </a:rPr>
              <a:t> </a:t>
            </a:r>
            <a:r>
              <a:rPr sz="1600" b="1" spc="0" dirty="0" smtClean="0">
                <a:latin typeface="Times New Roman"/>
                <a:cs typeface="Times New Roman"/>
              </a:rPr>
              <a:t>≠ </a:t>
            </a:r>
            <a:r>
              <a:rPr sz="1600" b="1" spc="14" dirty="0" smtClean="0">
                <a:solidFill>
                  <a:srgbClr val="C00000"/>
                </a:solidFill>
                <a:latin typeface="Times New Roman"/>
                <a:cs typeface="Times New Roman"/>
              </a:rPr>
              <a:t>L</a:t>
            </a:r>
            <a:r>
              <a:rPr sz="1600" b="1" spc="9" dirty="0" smtClean="0">
                <a:solidFill>
                  <a:srgbClr val="C00000"/>
                </a:solidFill>
                <a:latin typeface="Times New Roman"/>
                <a:cs typeface="Times New Roman"/>
              </a:rPr>
              <a:t>e</a:t>
            </a:r>
            <a:r>
              <a:rPr sz="1600" b="1" spc="0" dirty="0" smtClean="0">
                <a:solidFill>
                  <a:srgbClr val="C00000"/>
                </a:solidFill>
                <a:latin typeface="Times New Roman"/>
                <a:cs typeface="Times New Roman"/>
              </a:rPr>
              <a:t>a</a:t>
            </a:r>
            <a:r>
              <a:rPr sz="1600" b="1" spc="19" dirty="0" smtClean="0">
                <a:solidFill>
                  <a:srgbClr val="C00000"/>
                </a:solidFill>
                <a:latin typeface="Times New Roman"/>
                <a:cs typeface="Times New Roman"/>
              </a:rPr>
              <a:t>s</a:t>
            </a:r>
            <a:r>
              <a:rPr sz="1600" b="1" spc="-4" dirty="0" smtClean="0">
                <a:solidFill>
                  <a:srgbClr val="C00000"/>
                </a:solidFill>
                <a:latin typeface="Times New Roman"/>
                <a:cs typeface="Times New Roman"/>
              </a:rPr>
              <a:t>b</a:t>
            </a:r>
            <a:r>
              <a:rPr sz="1600" b="1" spc="0" dirty="0" smtClean="0">
                <a:solidFill>
                  <a:srgbClr val="C00000"/>
                </a:solidFill>
                <a:latin typeface="Times New Roman"/>
                <a:cs typeface="Times New Roman"/>
              </a:rPr>
              <a:t>a</a:t>
            </a:r>
            <a:r>
              <a:rPr sz="1600" b="1" spc="14" dirty="0" smtClean="0">
                <a:solidFill>
                  <a:srgbClr val="C00000"/>
                </a:solidFill>
                <a:latin typeface="Times New Roman"/>
                <a:cs typeface="Times New Roman"/>
              </a:rPr>
              <a:t>c</a:t>
            </a:r>
            <a:r>
              <a:rPr sz="1600" b="1" spc="0" dirty="0" smtClean="0">
                <a:solidFill>
                  <a:srgbClr val="C00000"/>
                </a:solidFill>
                <a:latin typeface="Times New Roman"/>
                <a:cs typeface="Times New Roman"/>
              </a:rPr>
              <a:t>k</a:t>
            </a:r>
            <a:r>
              <a:rPr sz="1600" b="1" spc="-14" dirty="0" smtClean="0">
                <a:solidFill>
                  <a:srgbClr val="C00000"/>
                </a:solidFill>
                <a:latin typeface="Times New Roman"/>
                <a:cs typeface="Times New Roman"/>
              </a:rPr>
              <a:t> </a:t>
            </a:r>
            <a:r>
              <a:rPr sz="1600" b="1" spc="-50" dirty="0" smtClean="0">
                <a:solidFill>
                  <a:srgbClr val="C00000"/>
                </a:solidFill>
                <a:latin typeface="Times New Roman"/>
                <a:cs typeface="Times New Roman"/>
              </a:rPr>
              <a:t>n</a:t>
            </a:r>
            <a:r>
              <a:rPr sz="1600" b="1" spc="-39" dirty="0" smtClean="0">
                <a:solidFill>
                  <a:srgbClr val="C00000"/>
                </a:solidFill>
                <a:latin typeface="Times New Roman"/>
                <a:cs typeface="Times New Roman"/>
              </a:rPr>
              <a:t>o</a:t>
            </a:r>
            <a:r>
              <a:rPr sz="1600" b="1" spc="0" dirty="0" smtClean="0">
                <a:solidFill>
                  <a:srgbClr val="C00000"/>
                </a:solidFill>
                <a:latin typeface="Times New Roman"/>
                <a:cs typeface="Times New Roman"/>
              </a:rPr>
              <a:t>n</a:t>
            </a:r>
            <a:endParaRPr sz="1600">
              <a:latin typeface="Times New Roman"/>
              <a:cs typeface="Times New Roman"/>
            </a:endParaRPr>
          </a:p>
          <a:p>
            <a:pPr marL="208533" marR="230479" algn="ctr">
              <a:lnSpc>
                <a:spcPct val="95825"/>
              </a:lnSpc>
            </a:pPr>
            <a:r>
              <a:rPr sz="1600" b="1" spc="9" dirty="0" smtClean="0">
                <a:solidFill>
                  <a:srgbClr val="C00000"/>
                </a:solidFill>
                <a:latin typeface="Times New Roman"/>
                <a:cs typeface="Times New Roman"/>
              </a:rPr>
              <a:t>c</a:t>
            </a:r>
            <a:r>
              <a:rPr sz="1600" b="1" spc="-39" dirty="0" smtClean="0">
                <a:solidFill>
                  <a:srgbClr val="C00000"/>
                </a:solidFill>
                <a:latin typeface="Times New Roman"/>
                <a:cs typeface="Times New Roman"/>
              </a:rPr>
              <a:t>o</a:t>
            </a:r>
            <a:r>
              <a:rPr sz="1600" b="1" spc="-50" dirty="0" smtClean="0">
                <a:solidFill>
                  <a:srgbClr val="C00000"/>
                </a:solidFill>
                <a:latin typeface="Times New Roman"/>
                <a:cs typeface="Times New Roman"/>
              </a:rPr>
              <a:t>n</a:t>
            </a:r>
            <a:r>
              <a:rPr sz="1600" b="1" spc="25" dirty="0" smtClean="0">
                <a:solidFill>
                  <a:srgbClr val="C00000"/>
                </a:solidFill>
                <a:latin typeface="Times New Roman"/>
                <a:cs typeface="Times New Roman"/>
              </a:rPr>
              <a:t>f</a:t>
            </a:r>
            <a:r>
              <a:rPr sz="1600" b="1" spc="-39" dirty="0" smtClean="0">
                <a:solidFill>
                  <a:srgbClr val="C00000"/>
                </a:solidFill>
                <a:latin typeface="Times New Roman"/>
                <a:cs typeface="Times New Roman"/>
              </a:rPr>
              <a:t>o</a:t>
            </a:r>
            <a:r>
              <a:rPr sz="1600" b="1" spc="9" dirty="0" smtClean="0">
                <a:solidFill>
                  <a:srgbClr val="C00000"/>
                </a:solidFill>
                <a:latin typeface="Times New Roman"/>
                <a:cs typeface="Times New Roman"/>
              </a:rPr>
              <a:t>r</a:t>
            </a:r>
            <a:r>
              <a:rPr sz="1600" b="1" spc="25" dirty="0" smtClean="0">
                <a:solidFill>
                  <a:srgbClr val="C00000"/>
                </a:solidFill>
                <a:latin typeface="Times New Roman"/>
                <a:cs typeface="Times New Roman"/>
              </a:rPr>
              <a:t>m</a:t>
            </a:r>
            <a:r>
              <a:rPr sz="1600" b="1" spc="0" dirty="0" smtClean="0">
                <a:solidFill>
                  <a:srgbClr val="C00000"/>
                </a:solidFill>
                <a:latin typeface="Times New Roman"/>
                <a:cs typeface="Times New Roman"/>
              </a:rPr>
              <a:t>e</a:t>
            </a:r>
            <a:r>
              <a:rPr sz="1600" b="1" spc="44" dirty="0" smtClean="0">
                <a:solidFill>
                  <a:srgbClr val="C00000"/>
                </a:solidFill>
                <a:latin typeface="Times New Roman"/>
                <a:cs typeface="Times New Roman"/>
              </a:rPr>
              <a:t> </a:t>
            </a:r>
            <a:r>
              <a:rPr sz="1600" b="1" spc="0" dirty="0" smtClean="0">
                <a:solidFill>
                  <a:srgbClr val="C00000"/>
                </a:solidFill>
                <a:latin typeface="Times New Roman"/>
                <a:cs typeface="Times New Roman"/>
              </a:rPr>
              <a:t>à </a:t>
            </a:r>
            <a:r>
              <a:rPr sz="1600" b="1" spc="-4" dirty="0" smtClean="0">
                <a:solidFill>
                  <a:srgbClr val="C00000"/>
                </a:solidFill>
                <a:latin typeface="Times New Roman"/>
                <a:cs typeface="Times New Roman"/>
              </a:rPr>
              <a:t>l</a:t>
            </a:r>
            <a:r>
              <a:rPr sz="1600" b="1" spc="0" dirty="0" smtClean="0">
                <a:solidFill>
                  <a:srgbClr val="C00000"/>
                </a:solidFill>
                <a:latin typeface="Times New Roman"/>
                <a:cs typeface="Times New Roman"/>
              </a:rPr>
              <a:t>a</a:t>
            </a:r>
            <a:r>
              <a:rPr sz="1600" b="1" spc="54" dirty="0" smtClean="0">
                <a:solidFill>
                  <a:srgbClr val="C00000"/>
                </a:solidFill>
                <a:latin typeface="Times New Roman"/>
                <a:cs typeface="Times New Roman"/>
              </a:rPr>
              <a:t> </a:t>
            </a:r>
            <a:r>
              <a:rPr sz="1600" b="1" spc="14" dirty="0" smtClean="0">
                <a:solidFill>
                  <a:srgbClr val="C00000"/>
                </a:solidFill>
                <a:latin typeface="Times New Roman"/>
                <a:cs typeface="Times New Roman"/>
              </a:rPr>
              <a:t>s</a:t>
            </a:r>
            <a:r>
              <a:rPr sz="1600" b="1" spc="-50" dirty="0" smtClean="0">
                <a:solidFill>
                  <a:srgbClr val="C00000"/>
                </a:solidFill>
                <a:latin typeface="Times New Roman"/>
                <a:cs typeface="Times New Roman"/>
              </a:rPr>
              <a:t>h</a:t>
            </a:r>
            <a:r>
              <a:rPr sz="1600" b="1" spc="0" dirty="0" smtClean="0">
                <a:solidFill>
                  <a:srgbClr val="C00000"/>
                </a:solidFill>
                <a:latin typeface="Times New Roman"/>
                <a:cs typeface="Times New Roman"/>
              </a:rPr>
              <a:t>a</a:t>
            </a:r>
            <a:r>
              <a:rPr sz="1600" b="1" spc="9" dirty="0" smtClean="0">
                <a:solidFill>
                  <a:srgbClr val="C00000"/>
                </a:solidFill>
                <a:latin typeface="Times New Roman"/>
                <a:cs typeface="Times New Roman"/>
              </a:rPr>
              <a:t>r</a:t>
            </a:r>
            <a:r>
              <a:rPr sz="1600" b="1" spc="0" dirty="0" smtClean="0">
                <a:solidFill>
                  <a:srgbClr val="C00000"/>
                </a:solidFill>
                <a:latin typeface="Times New Roman"/>
                <a:cs typeface="Times New Roman"/>
              </a:rPr>
              <a:t>i</a:t>
            </a:r>
            <a:r>
              <a:rPr sz="1600" b="1" spc="-4" dirty="0" smtClean="0">
                <a:solidFill>
                  <a:srgbClr val="C00000"/>
                </a:solidFill>
                <a:latin typeface="Times New Roman"/>
                <a:cs typeface="Times New Roman"/>
              </a:rPr>
              <a:t>a</a:t>
            </a:r>
            <a:r>
              <a:rPr sz="1600" b="1" spc="0" dirty="0" smtClean="0">
                <a:solidFill>
                  <a:srgbClr val="C00000"/>
                </a:solidFill>
                <a:latin typeface="Times New Roman"/>
                <a:cs typeface="Times New Roman"/>
              </a:rPr>
              <a:t>a</a:t>
            </a:r>
            <a:endParaRPr sz="1600">
              <a:latin typeface="Times New Roman"/>
              <a:cs typeface="Times New Roman"/>
            </a:endParaRPr>
          </a:p>
        </p:txBody>
      </p:sp>
      <p:sp>
        <p:nvSpPr>
          <p:cNvPr id="4" name="object 4"/>
          <p:cNvSpPr txBox="1"/>
          <p:nvPr/>
        </p:nvSpPr>
        <p:spPr>
          <a:xfrm>
            <a:off x="454659" y="5138420"/>
            <a:ext cx="1206500" cy="444754"/>
          </a:xfrm>
          <a:prstGeom prst="rect">
            <a:avLst/>
          </a:prstGeom>
        </p:spPr>
        <p:txBody>
          <a:bodyPr wrap="square" lIns="0" tIns="0" rIns="0" bIns="0" rtlCol="0">
            <a:noAutofit/>
          </a:bodyPr>
          <a:lstStyle/>
          <a:p>
            <a:pPr marL="25400">
              <a:lnSpc>
                <a:spcPts val="1000"/>
              </a:lnSpc>
            </a:pPr>
            <a:endParaRPr sz="1000"/>
          </a:p>
        </p:txBody>
      </p:sp>
      <p:sp>
        <p:nvSpPr>
          <p:cNvPr id="3" name="object 3"/>
          <p:cNvSpPr txBox="1"/>
          <p:nvPr/>
        </p:nvSpPr>
        <p:spPr>
          <a:xfrm>
            <a:off x="1661160" y="5138420"/>
            <a:ext cx="1206500" cy="444754"/>
          </a:xfrm>
          <a:prstGeom prst="rect">
            <a:avLst/>
          </a:prstGeom>
        </p:spPr>
        <p:txBody>
          <a:bodyPr wrap="square" lIns="0" tIns="0" rIns="0" bIns="0" rtlCol="0">
            <a:noAutofit/>
          </a:bodyPr>
          <a:lstStyle/>
          <a:p>
            <a:pPr marL="25400">
              <a:lnSpc>
                <a:spcPts val="1000"/>
              </a:lnSpc>
            </a:pPr>
            <a:endParaRPr sz="1000"/>
          </a:p>
        </p:txBody>
      </p:sp>
      <p:sp>
        <p:nvSpPr>
          <p:cNvPr id="2" name="object 2"/>
          <p:cNvSpPr txBox="1"/>
          <p:nvPr/>
        </p:nvSpPr>
        <p:spPr>
          <a:xfrm>
            <a:off x="454659" y="5583174"/>
            <a:ext cx="2413000" cy="825246"/>
          </a:xfrm>
          <a:prstGeom prst="rect">
            <a:avLst/>
          </a:prstGeom>
        </p:spPr>
        <p:txBody>
          <a:bodyPr wrap="square" lIns="0" tIns="0" rIns="0" bIns="0" rtlCol="0">
            <a:noAutofit/>
          </a:bodyPr>
          <a:lstStyle/>
          <a:p>
            <a:pPr marL="89472" marR="93346" indent="0" algn="ctr">
              <a:lnSpc>
                <a:spcPct val="100041"/>
              </a:lnSpc>
              <a:spcBef>
                <a:spcPts val="439"/>
              </a:spcBef>
            </a:pPr>
            <a:r>
              <a:rPr sz="1600" spc="-219" dirty="0" smtClean="0">
                <a:latin typeface="Times New Roman"/>
                <a:cs typeface="Times New Roman"/>
              </a:rPr>
              <a:t>L</a:t>
            </a:r>
            <a:r>
              <a:rPr sz="1600" spc="-14" dirty="0" smtClean="0">
                <a:latin typeface="Times New Roman"/>
                <a:cs typeface="Times New Roman"/>
              </a:rPr>
              <a:t>’</a:t>
            </a:r>
            <a:r>
              <a:rPr sz="1600" spc="9" dirty="0" smtClean="0">
                <a:latin typeface="Times New Roman"/>
                <a:cs typeface="Times New Roman"/>
              </a:rPr>
              <a:t>a</a:t>
            </a:r>
            <a:r>
              <a:rPr sz="1600" spc="-29" dirty="0" smtClean="0">
                <a:latin typeface="Times New Roman"/>
                <a:cs typeface="Times New Roman"/>
              </a:rPr>
              <a:t>c</a:t>
            </a:r>
            <a:r>
              <a:rPr sz="1600" spc="0" dirty="0" smtClean="0">
                <a:latin typeface="Times New Roman"/>
                <a:cs typeface="Times New Roman"/>
              </a:rPr>
              <a:t>t</a:t>
            </a:r>
            <a:r>
              <a:rPr sz="1600" spc="-9" dirty="0" smtClean="0">
                <a:latin typeface="Times New Roman"/>
                <a:cs typeface="Times New Roman"/>
              </a:rPr>
              <a:t>i</a:t>
            </a:r>
            <a:r>
              <a:rPr sz="1600" spc="0" dirty="0" smtClean="0">
                <a:latin typeface="Times New Roman"/>
                <a:cs typeface="Times New Roman"/>
              </a:rPr>
              <a:t>f</a:t>
            </a:r>
            <a:r>
              <a:rPr sz="1600" spc="144" dirty="0" smtClean="0">
                <a:latin typeface="Times New Roman"/>
                <a:cs typeface="Times New Roman"/>
              </a:rPr>
              <a:t> </a:t>
            </a:r>
            <a:r>
              <a:rPr sz="1600" spc="14" dirty="0" smtClean="0">
                <a:latin typeface="Times New Roman"/>
                <a:cs typeface="Times New Roman"/>
              </a:rPr>
              <a:t>s</a:t>
            </a:r>
            <a:r>
              <a:rPr sz="1600" spc="-39" dirty="0" smtClean="0">
                <a:latin typeface="Times New Roman"/>
                <a:cs typeface="Times New Roman"/>
              </a:rPr>
              <a:t>o</a:t>
            </a:r>
            <a:r>
              <a:rPr sz="1600" spc="0" dirty="0" smtClean="0">
                <a:latin typeface="Times New Roman"/>
                <a:cs typeface="Times New Roman"/>
              </a:rPr>
              <a:t>u</a:t>
            </a:r>
            <a:r>
              <a:rPr sz="1600" spc="25" dirty="0" smtClean="0">
                <a:latin typeface="Times New Roman"/>
                <a:cs typeface="Times New Roman"/>
              </a:rPr>
              <a:t>s</a:t>
            </a:r>
            <a:r>
              <a:rPr sz="1600" spc="-14" dirty="0" smtClean="0">
                <a:latin typeface="Times New Roman"/>
                <a:cs typeface="Times New Roman"/>
              </a:rPr>
              <a:t>-</a:t>
            </a:r>
            <a:r>
              <a:rPr sz="1600" spc="0" dirty="0" smtClean="0">
                <a:latin typeface="Times New Roman"/>
                <a:cs typeface="Times New Roman"/>
              </a:rPr>
              <a:t>j</a:t>
            </a:r>
            <a:r>
              <a:rPr sz="1600" spc="4" dirty="0" smtClean="0">
                <a:latin typeface="Times New Roman"/>
                <a:cs typeface="Times New Roman"/>
              </a:rPr>
              <a:t>a</a:t>
            </a:r>
            <a:r>
              <a:rPr sz="1600" spc="-29" dirty="0" smtClean="0">
                <a:latin typeface="Times New Roman"/>
                <a:cs typeface="Times New Roman"/>
              </a:rPr>
              <a:t>ce</a:t>
            </a:r>
            <a:r>
              <a:rPr sz="1600" spc="0" dirty="0" smtClean="0">
                <a:latin typeface="Times New Roman"/>
                <a:cs typeface="Times New Roman"/>
              </a:rPr>
              <a:t>nt</a:t>
            </a:r>
            <a:r>
              <a:rPr sz="1600" spc="75" dirty="0" smtClean="0">
                <a:latin typeface="Times New Roman"/>
                <a:cs typeface="Times New Roman"/>
              </a:rPr>
              <a:t> </a:t>
            </a:r>
            <a:r>
              <a:rPr sz="1600" spc="-14" dirty="0" smtClean="0">
                <a:latin typeface="Times New Roman"/>
                <a:cs typeface="Times New Roman"/>
              </a:rPr>
              <a:t>r</a:t>
            </a:r>
            <a:r>
              <a:rPr sz="1600" spc="-29" dirty="0" smtClean="0">
                <a:latin typeface="Times New Roman"/>
                <a:cs typeface="Times New Roman"/>
              </a:rPr>
              <a:t>e</a:t>
            </a:r>
            <a:r>
              <a:rPr sz="1600" spc="0" dirty="0" smtClean="0">
                <a:latin typeface="Times New Roman"/>
                <a:cs typeface="Times New Roman"/>
              </a:rPr>
              <a:t>l</a:t>
            </a:r>
            <a:r>
              <a:rPr sz="1600" spc="-34" dirty="0" smtClean="0">
                <a:latin typeface="Times New Roman"/>
                <a:cs typeface="Times New Roman"/>
              </a:rPr>
              <a:t>e</a:t>
            </a:r>
            <a:r>
              <a:rPr sz="1600" spc="-39" dirty="0" smtClean="0">
                <a:latin typeface="Times New Roman"/>
                <a:cs typeface="Times New Roman"/>
              </a:rPr>
              <a:t>v</a:t>
            </a:r>
            <a:r>
              <a:rPr sz="1600" spc="9" dirty="0" smtClean="0">
                <a:latin typeface="Times New Roman"/>
                <a:cs typeface="Times New Roman"/>
              </a:rPr>
              <a:t>a</a:t>
            </a:r>
            <a:r>
              <a:rPr sz="1600" spc="0" dirty="0" smtClean="0">
                <a:latin typeface="Times New Roman"/>
                <a:cs typeface="Times New Roman"/>
              </a:rPr>
              <a:t>nt du d</a:t>
            </a:r>
            <a:r>
              <a:rPr sz="1600" spc="-39" dirty="0" smtClean="0">
                <a:latin typeface="Times New Roman"/>
                <a:cs typeface="Times New Roman"/>
              </a:rPr>
              <a:t>o</a:t>
            </a:r>
            <a:r>
              <a:rPr sz="1600" spc="0" dirty="0" smtClean="0">
                <a:latin typeface="Times New Roman"/>
                <a:cs typeface="Times New Roman"/>
              </a:rPr>
              <a:t>m</a:t>
            </a:r>
            <a:r>
              <a:rPr sz="1600" spc="4" dirty="0" smtClean="0">
                <a:latin typeface="Times New Roman"/>
                <a:cs typeface="Times New Roman"/>
              </a:rPr>
              <a:t>a</a:t>
            </a:r>
            <a:r>
              <a:rPr sz="1600" spc="0" dirty="0" smtClean="0">
                <a:latin typeface="Times New Roman"/>
                <a:cs typeface="Times New Roman"/>
              </a:rPr>
              <a:t>i</a:t>
            </a:r>
            <a:r>
              <a:rPr sz="1600" spc="-4" dirty="0" smtClean="0">
                <a:latin typeface="Times New Roman"/>
                <a:cs typeface="Times New Roman"/>
              </a:rPr>
              <a:t>n</a:t>
            </a:r>
            <a:r>
              <a:rPr sz="1600" spc="0" dirty="0" smtClean="0">
                <a:latin typeface="Times New Roman"/>
                <a:cs typeface="Times New Roman"/>
              </a:rPr>
              <a:t>e</a:t>
            </a:r>
            <a:r>
              <a:rPr sz="1600" spc="50" dirty="0" smtClean="0">
                <a:latin typeface="Times New Roman"/>
                <a:cs typeface="Times New Roman"/>
              </a:rPr>
              <a:t> </a:t>
            </a:r>
            <a:r>
              <a:rPr sz="1600" spc="0" dirty="0" smtClean="0">
                <a:latin typeface="Times New Roman"/>
                <a:cs typeface="Times New Roman"/>
              </a:rPr>
              <a:t>de</a:t>
            </a:r>
            <a:r>
              <a:rPr sz="1600" spc="9" dirty="0" smtClean="0">
                <a:latin typeface="Times New Roman"/>
                <a:cs typeface="Times New Roman"/>
              </a:rPr>
              <a:t> </a:t>
            </a:r>
            <a:r>
              <a:rPr sz="1600" spc="0" dirty="0" smtClean="0">
                <a:latin typeface="Times New Roman"/>
                <a:cs typeface="Times New Roman"/>
              </a:rPr>
              <a:t>l</a:t>
            </a:r>
            <a:r>
              <a:rPr sz="1600" spc="-19" dirty="0" smtClean="0">
                <a:latin typeface="Times New Roman"/>
                <a:cs typeface="Times New Roman"/>
              </a:rPr>
              <a:t>’</a:t>
            </a:r>
            <a:r>
              <a:rPr sz="1600" spc="-14" dirty="0" smtClean="0">
                <a:latin typeface="Times New Roman"/>
                <a:cs typeface="Times New Roman"/>
              </a:rPr>
              <a:t>E</a:t>
            </a:r>
            <a:r>
              <a:rPr sz="1600" spc="0" dirty="0" smtClean="0">
                <a:latin typeface="Times New Roman"/>
                <a:cs typeface="Times New Roman"/>
              </a:rPr>
              <a:t>t</a:t>
            </a:r>
            <a:r>
              <a:rPr sz="1600" spc="4" dirty="0" smtClean="0">
                <a:latin typeface="Times New Roman"/>
                <a:cs typeface="Times New Roman"/>
              </a:rPr>
              <a:t>a</a:t>
            </a:r>
            <a:r>
              <a:rPr sz="1600" spc="0" dirty="0" smtClean="0">
                <a:latin typeface="Times New Roman"/>
                <a:cs typeface="Times New Roman"/>
              </a:rPr>
              <a:t>t </a:t>
            </a:r>
            <a:r>
              <a:rPr sz="1600" b="1" spc="14" dirty="0" smtClean="0">
                <a:latin typeface="Times New Roman"/>
                <a:cs typeface="Times New Roman"/>
              </a:rPr>
              <a:t>I</a:t>
            </a:r>
            <a:r>
              <a:rPr sz="1600" b="1" spc="-50" dirty="0" smtClean="0">
                <a:latin typeface="Times New Roman"/>
                <a:cs typeface="Times New Roman"/>
              </a:rPr>
              <a:t>n</a:t>
            </a:r>
            <a:r>
              <a:rPr sz="1600" b="1" spc="0" dirty="0" smtClean="0">
                <a:latin typeface="Times New Roman"/>
                <a:cs typeface="Times New Roman"/>
              </a:rPr>
              <a:t>a</a:t>
            </a:r>
            <a:r>
              <a:rPr sz="1600" b="1" spc="-4" dirty="0" smtClean="0">
                <a:latin typeface="Times New Roman"/>
                <a:cs typeface="Times New Roman"/>
              </a:rPr>
              <a:t>li</a:t>
            </a:r>
            <a:r>
              <a:rPr sz="1600" b="1" spc="4" dirty="0" smtClean="0">
                <a:latin typeface="Times New Roman"/>
                <a:cs typeface="Times New Roman"/>
              </a:rPr>
              <a:t>é</a:t>
            </a:r>
            <a:r>
              <a:rPr sz="1600" b="1" spc="-50" dirty="0" smtClean="0">
                <a:latin typeface="Times New Roman"/>
                <a:cs typeface="Times New Roman"/>
              </a:rPr>
              <a:t>n</a:t>
            </a:r>
            <a:r>
              <a:rPr sz="1600" b="1" spc="0" dirty="0" smtClean="0">
                <a:latin typeface="Times New Roman"/>
                <a:cs typeface="Times New Roman"/>
              </a:rPr>
              <a:t>a</a:t>
            </a:r>
            <a:r>
              <a:rPr sz="1600" b="1" spc="-14" dirty="0" smtClean="0">
                <a:latin typeface="Times New Roman"/>
                <a:cs typeface="Times New Roman"/>
              </a:rPr>
              <a:t>b</a:t>
            </a:r>
            <a:r>
              <a:rPr sz="1600" b="1" spc="-4" dirty="0" smtClean="0">
                <a:latin typeface="Times New Roman"/>
                <a:cs typeface="Times New Roman"/>
              </a:rPr>
              <a:t>l</a:t>
            </a:r>
            <a:r>
              <a:rPr sz="1600" b="1" spc="0" dirty="0" smtClean="0">
                <a:latin typeface="Times New Roman"/>
                <a:cs typeface="Times New Roman"/>
              </a:rPr>
              <a:t>e</a:t>
            </a:r>
            <a:endParaRPr sz="1600">
              <a:latin typeface="Times New Roman"/>
              <a:cs typeface="Times New Roman"/>
            </a:endParaRPr>
          </a:p>
        </p:txBody>
      </p:sp>
    </p:spTree>
    <p:extLst>
      <p:ext uri="{BB962C8B-B14F-4D97-AF65-F5344CB8AC3E}">
        <p14:creationId xmlns:p14="http://schemas.microsoft.com/office/powerpoint/2010/main" val="29042369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p>
            <a:pPr>
              <a:defRPr/>
            </a:pPr>
            <a:fld id="{99924546-DB2E-409A-B50F-6463A47992F3}" type="slidenum">
              <a:rPr lang="fr-FR" smtClean="0"/>
              <a:pPr>
                <a:defRPr/>
              </a:pPr>
              <a:t>16</a:t>
            </a:fld>
            <a:endParaRPr lang="fr-FR"/>
          </a:p>
        </p:txBody>
      </p:sp>
      <p:sp>
        <p:nvSpPr>
          <p:cNvPr id="317441" name="Rectangle 1"/>
          <p:cNvSpPr>
            <a:spLocks noChangeArrowheads="1"/>
          </p:cNvSpPr>
          <p:nvPr/>
        </p:nvSpPr>
        <p:spPr bwMode="auto">
          <a:xfrm>
            <a:off x="0" y="0"/>
            <a:ext cx="9144000" cy="65556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tabLst/>
            </a:pPr>
            <a:r>
              <a:rPr lang="fr-FR" sz="2800" dirty="0" smtClean="0">
                <a:latin typeface="Comic Sans MS" pitchFamily="66" charset="0"/>
                <a:ea typeface="Times New Roman" pitchFamily="18" charset="0"/>
                <a:cs typeface="Arial" pitchFamily="34" charset="0"/>
              </a:rPr>
              <a:t>Par nature d’actifs sous-jacents</a:t>
            </a:r>
          </a:p>
          <a:p>
            <a:pPr marL="0" marR="0" lvl="0" indent="0" algn="l" defTabSz="914400" rtl="0" eaLnBrk="1" fontAlgn="base" latinLnBrk="0" hangingPunct="1">
              <a:lnSpc>
                <a:spcPct val="100000"/>
              </a:lnSpc>
              <a:spcBef>
                <a:spcPct val="0"/>
              </a:spcBef>
              <a:spcAft>
                <a:spcPct val="0"/>
              </a:spcAft>
              <a:buClrTx/>
              <a:buSzTx/>
              <a:buFontTx/>
              <a:buChar char="•"/>
              <a:tabLst/>
            </a:pPr>
            <a:endParaRPr kumimoji="0" lang="fr-FR" sz="2800" b="0"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Char char="•"/>
              <a:tabLst/>
            </a:pPr>
            <a:r>
              <a:rPr kumimoji="0" lang="fr-FR" sz="2800" b="0"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rPr>
              <a:t>Titres représentatifs de droits de propriété sur des immeubles,</a:t>
            </a:r>
            <a:endParaRPr kumimoji="0" lang="fr-FR" sz="2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fr-FR" sz="2800" b="0"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rPr>
              <a:t>Titres représentatifs de droits de propriété sur des biens d’équipement , </a:t>
            </a:r>
            <a:endParaRPr kumimoji="0" lang="fr-FR" sz="2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fr-FR" sz="2800" b="0"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rPr>
              <a:t>Titres représentatifs de services,</a:t>
            </a:r>
            <a:endParaRPr kumimoji="0" lang="fr-FR" sz="2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fr-FR" sz="2800" b="0"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rPr>
              <a:t>Titres représentatifs des marchandises à livrer dans le cadre de contrat </a:t>
            </a:r>
            <a:r>
              <a:rPr kumimoji="0" lang="fr-FR" sz="2800" b="0" i="1" u="none" strike="noStrike" cap="none" normalizeH="0" baseline="0" dirty="0" err="1" smtClean="0">
                <a:ln>
                  <a:noFill/>
                </a:ln>
                <a:solidFill>
                  <a:schemeClr val="tx1"/>
                </a:solidFill>
                <a:effectLst/>
                <a:latin typeface="Comic Sans MS" pitchFamily="66" charset="0"/>
                <a:ea typeface="Times New Roman" pitchFamily="18" charset="0"/>
                <a:cs typeface="Arial" pitchFamily="34" charset="0"/>
              </a:rPr>
              <a:t>salam</a:t>
            </a:r>
            <a:r>
              <a:rPr kumimoji="0" lang="fr-FR" sz="2800" b="0"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rPr>
              <a:t>,</a:t>
            </a:r>
            <a:endParaRPr kumimoji="0" lang="fr-FR" sz="2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fr-FR" sz="2800" b="0"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rPr>
              <a:t>Titres représentatifs des marchandises dans le cadre de contrat</a:t>
            </a:r>
            <a:r>
              <a:rPr kumimoji="0" lang="fr-FR" sz="2800" b="0" i="1"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rPr>
              <a:t> </a:t>
            </a:r>
            <a:r>
              <a:rPr kumimoji="0" lang="fr-FR" sz="2800" b="0" i="1" u="none" strike="noStrike" cap="none" normalizeH="0" baseline="0" dirty="0" err="1" smtClean="0">
                <a:ln>
                  <a:noFill/>
                </a:ln>
                <a:solidFill>
                  <a:schemeClr val="tx1"/>
                </a:solidFill>
                <a:effectLst/>
                <a:latin typeface="Comic Sans MS" pitchFamily="66" charset="0"/>
                <a:ea typeface="Times New Roman" pitchFamily="18" charset="0"/>
                <a:cs typeface="Arial" pitchFamily="34" charset="0"/>
              </a:rPr>
              <a:t>Mourabaha</a:t>
            </a:r>
            <a:endParaRPr kumimoji="0" lang="fr-FR" sz="2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fr-FR" sz="2800" b="0"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rPr>
              <a:t>Titres représentatifs d’ouvrages dans le cadre de contrats d</a:t>
            </a:r>
            <a:r>
              <a:rPr kumimoji="0" lang="fr-FR" sz="2800" b="0" i="1"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rPr>
              <a:t>’</a:t>
            </a:r>
            <a:r>
              <a:rPr kumimoji="0" lang="fr-FR" sz="2800" b="0" i="1" u="none" strike="noStrike" cap="none" normalizeH="0" baseline="0" dirty="0" err="1" smtClean="0">
                <a:ln>
                  <a:noFill/>
                </a:ln>
                <a:solidFill>
                  <a:schemeClr val="tx1"/>
                </a:solidFill>
                <a:effectLst/>
                <a:latin typeface="Comic Sans MS" pitchFamily="66" charset="0"/>
                <a:ea typeface="Times New Roman" pitchFamily="18" charset="0"/>
                <a:cs typeface="Arial" pitchFamily="34" charset="0"/>
              </a:rPr>
              <a:t>istisn’a</a:t>
            </a:r>
            <a:r>
              <a:rPr kumimoji="0" lang="fr-FR" sz="2800" b="0"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rPr>
              <a:t>,</a:t>
            </a:r>
            <a:endParaRPr kumimoji="0" lang="fr-FR" sz="2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fr-FR" sz="2800" b="0"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rPr>
              <a:t>Titres représentatifs du capital </a:t>
            </a:r>
            <a:r>
              <a:rPr kumimoji="0" lang="fr-FR" sz="2800" b="0" i="1" u="none" strike="noStrike" cap="none" normalizeH="0" baseline="0" dirty="0" err="1" smtClean="0">
                <a:ln>
                  <a:noFill/>
                </a:ln>
                <a:solidFill>
                  <a:schemeClr val="tx1"/>
                </a:solidFill>
                <a:effectLst/>
                <a:latin typeface="Comic Sans MS" pitchFamily="66" charset="0"/>
                <a:ea typeface="Times New Roman" pitchFamily="18" charset="0"/>
                <a:cs typeface="Arial" pitchFamily="34" charset="0"/>
              </a:rPr>
              <a:t>Moudharaba</a:t>
            </a:r>
            <a:r>
              <a:rPr kumimoji="0" lang="fr-FR" sz="2800" b="0"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rPr>
              <a:t>,</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2800" b="0" i="0" u="none" strike="noStrike" cap="none" normalizeH="0" baseline="0" dirty="0" smtClean="0">
                <a:ln>
                  <a:noFill/>
                </a:ln>
                <a:solidFill>
                  <a:schemeClr val="tx1"/>
                </a:solidFill>
                <a:effectLst/>
                <a:latin typeface="Comic Sans MS" pitchFamily="66" charset="0"/>
                <a:ea typeface="Times New Roman" pitchFamily="18" charset="0"/>
                <a:cs typeface="Times New Roman" pitchFamily="18" charset="0"/>
              </a:rPr>
              <a:t>Titres représentatifs du capital </a:t>
            </a:r>
            <a:r>
              <a:rPr kumimoji="0" lang="fr-FR" sz="2800" b="0" i="1" u="none" strike="noStrike" cap="none" normalizeH="0" baseline="0" dirty="0" err="1" smtClean="0">
                <a:ln>
                  <a:noFill/>
                </a:ln>
                <a:solidFill>
                  <a:schemeClr val="tx1"/>
                </a:solidFill>
                <a:effectLst/>
                <a:latin typeface="Comic Sans MS" pitchFamily="66" charset="0"/>
                <a:ea typeface="Times New Roman" pitchFamily="18" charset="0"/>
                <a:cs typeface="Times New Roman" pitchFamily="18" charset="0"/>
              </a:rPr>
              <a:t>Moucharaka</a:t>
            </a:r>
            <a:r>
              <a:rPr kumimoji="0" lang="fr-FR" sz="2800" b="0" i="0" u="none" strike="noStrike" cap="none" normalizeH="0" baseline="0" dirty="0" smtClean="0">
                <a:ln>
                  <a:noFill/>
                </a:ln>
                <a:solidFill>
                  <a:schemeClr val="tx1"/>
                </a:solidFill>
                <a:effectLst/>
                <a:latin typeface="Comic Sans MS" pitchFamily="66" charset="0"/>
                <a:ea typeface="Times New Roman" pitchFamily="18" charset="0"/>
                <a:cs typeface="Times New Roman" pitchFamily="18" charset="0"/>
              </a:rPr>
              <a:t>…</a:t>
            </a:r>
            <a:r>
              <a:rPr kumimoji="0" lang="fr-FR" sz="2400" b="0" i="0" u="none" strike="noStrike" cap="none" normalizeH="0" baseline="0" dirty="0" smtClean="0">
                <a:ln>
                  <a:noFill/>
                </a:ln>
                <a:solidFill>
                  <a:schemeClr val="tx1"/>
                </a:solidFill>
                <a:effectLst/>
                <a:latin typeface="Arial" pitchFamily="34" charset="0"/>
                <a:cs typeface="Arial" pitchFamily="34" charset="0"/>
              </a:rPr>
              <a:t> </a:t>
            </a:r>
            <a:endParaRPr kumimoji="0" lang="fr-FR" sz="40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9923817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17441">
                                            <p:txEl>
                                              <p:pRg st="0" end="0"/>
                                            </p:txEl>
                                          </p:spTgt>
                                        </p:tgtEl>
                                        <p:attrNameLst>
                                          <p:attrName>style.visibility</p:attrName>
                                        </p:attrNameLst>
                                      </p:cBhvr>
                                      <p:to>
                                        <p:strVal val="visible"/>
                                      </p:to>
                                    </p:set>
                                    <p:animEffect transition="in" filter="barn(inVertical)">
                                      <p:cBhvr>
                                        <p:cTn id="7" dur="500"/>
                                        <p:tgtEl>
                                          <p:spTgt spid="31744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17441">
                                            <p:txEl>
                                              <p:pRg st="2" end="2"/>
                                            </p:txEl>
                                          </p:spTgt>
                                        </p:tgtEl>
                                        <p:attrNameLst>
                                          <p:attrName>style.visibility</p:attrName>
                                        </p:attrNameLst>
                                      </p:cBhvr>
                                      <p:to>
                                        <p:strVal val="visible"/>
                                      </p:to>
                                    </p:set>
                                    <p:animEffect transition="in" filter="barn(inVertical)">
                                      <p:cBhvr>
                                        <p:cTn id="12" dur="500"/>
                                        <p:tgtEl>
                                          <p:spTgt spid="317441">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17441">
                                            <p:txEl>
                                              <p:pRg st="3" end="3"/>
                                            </p:txEl>
                                          </p:spTgt>
                                        </p:tgtEl>
                                        <p:attrNameLst>
                                          <p:attrName>style.visibility</p:attrName>
                                        </p:attrNameLst>
                                      </p:cBhvr>
                                      <p:to>
                                        <p:strVal val="visible"/>
                                      </p:to>
                                    </p:set>
                                    <p:animEffect transition="in" filter="barn(inVertical)">
                                      <p:cBhvr>
                                        <p:cTn id="17" dur="500"/>
                                        <p:tgtEl>
                                          <p:spTgt spid="317441">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17441">
                                            <p:txEl>
                                              <p:pRg st="4" end="4"/>
                                            </p:txEl>
                                          </p:spTgt>
                                        </p:tgtEl>
                                        <p:attrNameLst>
                                          <p:attrName>style.visibility</p:attrName>
                                        </p:attrNameLst>
                                      </p:cBhvr>
                                      <p:to>
                                        <p:strVal val="visible"/>
                                      </p:to>
                                    </p:set>
                                    <p:animEffect transition="in" filter="barn(inVertical)">
                                      <p:cBhvr>
                                        <p:cTn id="22" dur="500"/>
                                        <p:tgtEl>
                                          <p:spTgt spid="317441">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17441">
                                            <p:txEl>
                                              <p:pRg st="5" end="5"/>
                                            </p:txEl>
                                          </p:spTgt>
                                        </p:tgtEl>
                                        <p:attrNameLst>
                                          <p:attrName>style.visibility</p:attrName>
                                        </p:attrNameLst>
                                      </p:cBhvr>
                                      <p:to>
                                        <p:strVal val="visible"/>
                                      </p:to>
                                    </p:set>
                                    <p:animEffect transition="in" filter="barn(inVertical)">
                                      <p:cBhvr>
                                        <p:cTn id="27" dur="500"/>
                                        <p:tgtEl>
                                          <p:spTgt spid="317441">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317441">
                                            <p:txEl>
                                              <p:pRg st="6" end="6"/>
                                            </p:txEl>
                                          </p:spTgt>
                                        </p:tgtEl>
                                        <p:attrNameLst>
                                          <p:attrName>style.visibility</p:attrName>
                                        </p:attrNameLst>
                                      </p:cBhvr>
                                      <p:to>
                                        <p:strVal val="visible"/>
                                      </p:to>
                                    </p:set>
                                    <p:animEffect transition="in" filter="barn(inVertical)">
                                      <p:cBhvr>
                                        <p:cTn id="32" dur="500"/>
                                        <p:tgtEl>
                                          <p:spTgt spid="317441">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317441">
                                            <p:txEl>
                                              <p:pRg st="7" end="7"/>
                                            </p:txEl>
                                          </p:spTgt>
                                        </p:tgtEl>
                                        <p:attrNameLst>
                                          <p:attrName>style.visibility</p:attrName>
                                        </p:attrNameLst>
                                      </p:cBhvr>
                                      <p:to>
                                        <p:strVal val="visible"/>
                                      </p:to>
                                    </p:set>
                                    <p:animEffect transition="in" filter="barn(inVertical)">
                                      <p:cBhvr>
                                        <p:cTn id="37" dur="500"/>
                                        <p:tgtEl>
                                          <p:spTgt spid="317441">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317441">
                                            <p:txEl>
                                              <p:pRg st="8" end="8"/>
                                            </p:txEl>
                                          </p:spTgt>
                                        </p:tgtEl>
                                        <p:attrNameLst>
                                          <p:attrName>style.visibility</p:attrName>
                                        </p:attrNameLst>
                                      </p:cBhvr>
                                      <p:to>
                                        <p:strVal val="visible"/>
                                      </p:to>
                                    </p:set>
                                    <p:animEffect transition="in" filter="barn(inVertical)">
                                      <p:cBhvr>
                                        <p:cTn id="42" dur="500"/>
                                        <p:tgtEl>
                                          <p:spTgt spid="317441">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317441">
                                            <p:txEl>
                                              <p:pRg st="9" end="9"/>
                                            </p:txEl>
                                          </p:spTgt>
                                        </p:tgtEl>
                                        <p:attrNameLst>
                                          <p:attrName>style.visibility</p:attrName>
                                        </p:attrNameLst>
                                      </p:cBhvr>
                                      <p:to>
                                        <p:strVal val="visible"/>
                                      </p:to>
                                    </p:set>
                                    <p:animEffect transition="in" filter="barn(inVertical)">
                                      <p:cBhvr>
                                        <p:cTn id="47" dur="500"/>
                                        <p:tgtEl>
                                          <p:spTgt spid="317441">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41"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p>
            <a:pPr>
              <a:defRPr/>
            </a:pPr>
            <a:fld id="{99924546-DB2E-409A-B50F-6463A47992F3}" type="slidenum">
              <a:rPr lang="fr-FR" smtClean="0"/>
              <a:pPr>
                <a:defRPr/>
              </a:pPr>
              <a:t>17</a:t>
            </a:fld>
            <a:endParaRPr lang="fr-FR"/>
          </a:p>
        </p:txBody>
      </p:sp>
      <p:sp>
        <p:nvSpPr>
          <p:cNvPr id="317441" name="Rectangle 1"/>
          <p:cNvSpPr>
            <a:spLocks noChangeArrowheads="1"/>
          </p:cNvSpPr>
          <p:nvPr/>
        </p:nvSpPr>
        <p:spPr bwMode="auto">
          <a:xfrm>
            <a:off x="0" y="0"/>
            <a:ext cx="9144000" cy="44012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tabLst/>
            </a:pPr>
            <a:endParaRPr lang="fr-FR" sz="2800" dirty="0" smtClean="0">
              <a:latin typeface="Comic Sans MS" pitchFamily="66" charset="0"/>
              <a:ea typeface="Times New Roman" pitchFamily="18"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tabLst/>
            </a:pPr>
            <a:endParaRPr lang="fr-FR" sz="2800" dirty="0" smtClean="0">
              <a:latin typeface="Comic Sans MS" pitchFamily="66" charset="0"/>
              <a:ea typeface="Times New Roman" pitchFamily="18"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tabLst/>
            </a:pPr>
            <a:r>
              <a:rPr lang="fr-FR" sz="2800" dirty="0" smtClean="0">
                <a:latin typeface="Comic Sans MS" pitchFamily="66" charset="0"/>
                <a:ea typeface="Times New Roman" pitchFamily="18" charset="0"/>
                <a:cs typeface="Arial" pitchFamily="34" charset="0"/>
              </a:rPr>
              <a:t>Par types d’émetteurs</a:t>
            </a:r>
          </a:p>
          <a:p>
            <a:pPr marL="0" marR="0" lvl="0" indent="0" algn="ctr" defTabSz="914400" rtl="0" eaLnBrk="1" fontAlgn="base" latinLnBrk="0" hangingPunct="1">
              <a:lnSpc>
                <a:spcPct val="100000"/>
              </a:lnSpc>
              <a:spcBef>
                <a:spcPct val="0"/>
              </a:spcBef>
              <a:spcAft>
                <a:spcPct val="0"/>
              </a:spcAft>
              <a:buClrTx/>
              <a:buSzTx/>
              <a:tabLst/>
            </a:pPr>
            <a:endParaRPr lang="fr-FR" sz="2800" dirty="0" smtClean="0">
              <a:latin typeface="Comic Sans MS" pitchFamily="66" charset="0"/>
              <a:ea typeface="Times New Roman" pitchFamily="18"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tabLst/>
            </a:pPr>
            <a:endParaRPr lang="fr-FR" sz="2800" dirty="0" smtClean="0">
              <a:latin typeface="Comic Sans MS" pitchFamily="66" charset="0"/>
              <a:ea typeface="Times New Roman" pitchFamily="18"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tabLst/>
            </a:pPr>
            <a:endParaRPr lang="fr-FR" sz="2800" dirty="0" smtClean="0">
              <a:latin typeface="Comic Sans MS" pitchFamily="66" charset="0"/>
              <a:ea typeface="Times New Roman" pitchFamily="18"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tabLst/>
            </a:pPr>
            <a:endParaRPr lang="fr-FR" sz="2800" dirty="0" smtClean="0">
              <a:latin typeface="Comic Sans MS" pitchFamily="66" charset="0"/>
              <a:ea typeface="Times New Roman" pitchFamily="18" charset="0"/>
              <a:cs typeface="Arial" pitchFamily="34" charset="0"/>
            </a:endParaRPr>
          </a:p>
          <a:p>
            <a:pPr marL="0" marR="0" lvl="0" indent="0" defTabSz="914400" rtl="0" eaLnBrk="1" fontAlgn="base" latinLnBrk="0" hangingPunct="1">
              <a:lnSpc>
                <a:spcPct val="100000"/>
              </a:lnSpc>
              <a:spcBef>
                <a:spcPct val="0"/>
              </a:spcBef>
              <a:spcAft>
                <a:spcPct val="0"/>
              </a:spcAft>
              <a:buClrTx/>
              <a:buSzTx/>
              <a:buFont typeface="Wingdings" pitchFamily="2" charset="2"/>
              <a:buChar char="§"/>
              <a:tabLst/>
            </a:pPr>
            <a:r>
              <a:rPr lang="fr-FR" sz="2800" dirty="0" smtClean="0">
                <a:latin typeface="Comic Sans MS" pitchFamily="66" charset="0"/>
                <a:ea typeface="Times New Roman" pitchFamily="18" charset="0"/>
                <a:cs typeface="Arial" pitchFamily="34" charset="0"/>
              </a:rPr>
              <a:t> </a:t>
            </a:r>
            <a:r>
              <a:rPr lang="fr-FR" sz="2800" dirty="0" err="1" smtClean="0">
                <a:latin typeface="Comic Sans MS" pitchFamily="66" charset="0"/>
                <a:ea typeface="Times New Roman" pitchFamily="18" charset="0"/>
                <a:cs typeface="Arial" pitchFamily="34" charset="0"/>
              </a:rPr>
              <a:t>Sukuk</a:t>
            </a:r>
            <a:r>
              <a:rPr lang="fr-FR" sz="2800" dirty="0" smtClean="0">
                <a:latin typeface="Comic Sans MS" pitchFamily="66" charset="0"/>
                <a:ea typeface="Times New Roman" pitchFamily="18" charset="0"/>
                <a:cs typeface="Arial" pitchFamily="34" charset="0"/>
              </a:rPr>
              <a:t> souverains</a:t>
            </a:r>
          </a:p>
          <a:p>
            <a:pPr marL="0" marR="0" lvl="0" indent="0" defTabSz="914400" rtl="0" eaLnBrk="1" fontAlgn="base" latinLnBrk="0" hangingPunct="1">
              <a:lnSpc>
                <a:spcPct val="100000"/>
              </a:lnSpc>
              <a:spcBef>
                <a:spcPct val="0"/>
              </a:spcBef>
              <a:spcAft>
                <a:spcPct val="0"/>
              </a:spcAft>
              <a:buClrTx/>
              <a:buSzTx/>
              <a:buFont typeface="Wingdings" pitchFamily="2" charset="2"/>
              <a:buChar char="§"/>
              <a:tabLst/>
            </a:pPr>
            <a:endParaRPr lang="fr-FR" sz="2800" dirty="0" smtClean="0">
              <a:latin typeface="Comic Sans MS" pitchFamily="66" charset="0"/>
              <a:ea typeface="Times New Roman" pitchFamily="18" charset="0"/>
              <a:cs typeface="Arial" pitchFamily="34" charset="0"/>
            </a:endParaRPr>
          </a:p>
          <a:p>
            <a:pPr marL="0" marR="0" lvl="0" indent="0" defTabSz="914400" rtl="0" eaLnBrk="1" fontAlgn="base" latinLnBrk="0" hangingPunct="1">
              <a:lnSpc>
                <a:spcPct val="100000"/>
              </a:lnSpc>
              <a:spcBef>
                <a:spcPct val="0"/>
              </a:spcBef>
              <a:spcAft>
                <a:spcPct val="0"/>
              </a:spcAft>
              <a:buClrTx/>
              <a:buSzTx/>
              <a:buFont typeface="Wingdings" pitchFamily="2" charset="2"/>
              <a:buChar char="§"/>
              <a:tabLst/>
            </a:pPr>
            <a:r>
              <a:rPr lang="fr-FR" sz="2800" dirty="0" smtClean="0">
                <a:latin typeface="Comic Sans MS" pitchFamily="66" charset="0"/>
                <a:ea typeface="Times New Roman" pitchFamily="18" charset="0"/>
                <a:cs typeface="Arial" pitchFamily="34" charset="0"/>
              </a:rPr>
              <a:t> </a:t>
            </a:r>
            <a:r>
              <a:rPr lang="fr-FR" sz="2800" dirty="0" err="1" smtClean="0">
                <a:latin typeface="Comic Sans MS" pitchFamily="66" charset="0"/>
                <a:ea typeface="Times New Roman" pitchFamily="18" charset="0"/>
                <a:cs typeface="Arial" pitchFamily="34" charset="0"/>
              </a:rPr>
              <a:t>Sukuk</a:t>
            </a:r>
            <a:r>
              <a:rPr lang="fr-FR" sz="2800" dirty="0" smtClean="0">
                <a:latin typeface="Comic Sans MS" pitchFamily="66" charset="0"/>
                <a:ea typeface="Times New Roman" pitchFamily="18" charset="0"/>
                <a:cs typeface="Arial" pitchFamily="34" charset="0"/>
              </a:rPr>
              <a:t> privés</a:t>
            </a:r>
          </a:p>
        </p:txBody>
      </p:sp>
    </p:spTree>
    <p:extLst>
      <p:ext uri="{BB962C8B-B14F-4D97-AF65-F5344CB8AC3E}">
        <p14:creationId xmlns:p14="http://schemas.microsoft.com/office/powerpoint/2010/main" val="129828769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p>
            <a:pPr>
              <a:defRPr/>
            </a:pPr>
            <a:fld id="{99924546-DB2E-409A-B50F-6463A47992F3}" type="slidenum">
              <a:rPr lang="fr-FR" smtClean="0"/>
              <a:pPr>
                <a:defRPr/>
              </a:pPr>
              <a:t>18</a:t>
            </a:fld>
            <a:endParaRPr lang="fr-FR"/>
          </a:p>
        </p:txBody>
      </p:sp>
      <p:sp>
        <p:nvSpPr>
          <p:cNvPr id="317441" name="Rectangle 1"/>
          <p:cNvSpPr>
            <a:spLocks noChangeArrowheads="1"/>
          </p:cNvSpPr>
          <p:nvPr/>
        </p:nvSpPr>
        <p:spPr bwMode="auto">
          <a:xfrm>
            <a:off x="0" y="215443"/>
            <a:ext cx="9144000"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tabLst/>
            </a:pPr>
            <a:endParaRPr lang="fr-FR" sz="2800" dirty="0" smtClean="0">
              <a:latin typeface="Comic Sans MS" pitchFamily="66" charset="0"/>
              <a:ea typeface="Times New Roman" pitchFamily="18"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tabLst/>
            </a:pPr>
            <a:endParaRPr lang="fr-FR" sz="2800" dirty="0" smtClean="0">
              <a:latin typeface="Comic Sans MS" pitchFamily="66" charset="0"/>
              <a:ea typeface="Times New Roman" pitchFamily="18"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tabLst/>
            </a:pPr>
            <a:r>
              <a:rPr lang="fr-FR" sz="2800" dirty="0" smtClean="0">
                <a:latin typeface="Comic Sans MS" pitchFamily="66" charset="0"/>
                <a:ea typeface="Times New Roman" pitchFamily="18" charset="0"/>
                <a:cs typeface="Arial" pitchFamily="34" charset="0"/>
              </a:rPr>
              <a:t>Par modalités d’émission</a:t>
            </a:r>
          </a:p>
          <a:p>
            <a:pPr marL="0" marR="0" lvl="0" indent="0" algn="ctr" defTabSz="914400" rtl="0" eaLnBrk="1" fontAlgn="base" latinLnBrk="0" hangingPunct="1">
              <a:lnSpc>
                <a:spcPct val="100000"/>
              </a:lnSpc>
              <a:spcBef>
                <a:spcPct val="0"/>
              </a:spcBef>
              <a:spcAft>
                <a:spcPct val="0"/>
              </a:spcAft>
              <a:buClrTx/>
              <a:buSzTx/>
              <a:tabLst/>
            </a:pPr>
            <a:endParaRPr lang="fr-FR" sz="2800" dirty="0" smtClean="0">
              <a:latin typeface="Comic Sans MS" pitchFamily="66" charset="0"/>
              <a:ea typeface="Times New Roman" pitchFamily="18"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tabLst/>
            </a:pPr>
            <a:endParaRPr lang="fr-FR" sz="2800" dirty="0" smtClean="0">
              <a:latin typeface="Comic Sans MS" pitchFamily="66" charset="0"/>
              <a:ea typeface="Times New Roman" pitchFamily="18"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tabLst/>
            </a:pPr>
            <a:endParaRPr lang="fr-FR" sz="2800" dirty="0" smtClean="0">
              <a:latin typeface="Comic Sans MS" pitchFamily="66" charset="0"/>
              <a:ea typeface="Times New Roman" pitchFamily="18" charset="0"/>
              <a:cs typeface="Arial" pitchFamily="34" charset="0"/>
            </a:endParaRPr>
          </a:p>
          <a:p>
            <a:pPr marL="0" marR="0" lvl="0" indent="0" defTabSz="914400" rtl="0" eaLnBrk="1" fontAlgn="base" latinLnBrk="0" hangingPunct="1">
              <a:lnSpc>
                <a:spcPct val="100000"/>
              </a:lnSpc>
              <a:spcBef>
                <a:spcPct val="0"/>
              </a:spcBef>
              <a:spcAft>
                <a:spcPct val="0"/>
              </a:spcAft>
              <a:buClrTx/>
              <a:buSzTx/>
              <a:buFont typeface="Wingdings" pitchFamily="2" charset="2"/>
              <a:buChar char="§"/>
              <a:tabLst/>
            </a:pPr>
            <a:r>
              <a:rPr lang="fr-FR" sz="2800" dirty="0" smtClean="0">
                <a:latin typeface="Comic Sans MS" pitchFamily="66" charset="0"/>
                <a:ea typeface="Times New Roman" pitchFamily="18" charset="0"/>
                <a:cs typeface="Arial" pitchFamily="34" charset="0"/>
              </a:rPr>
              <a:t> Emission directe</a:t>
            </a:r>
          </a:p>
          <a:p>
            <a:pPr marL="0" marR="0" lvl="0" indent="0" defTabSz="914400" rtl="0" eaLnBrk="1" fontAlgn="base" latinLnBrk="0" hangingPunct="1">
              <a:lnSpc>
                <a:spcPct val="100000"/>
              </a:lnSpc>
              <a:spcBef>
                <a:spcPct val="0"/>
              </a:spcBef>
              <a:spcAft>
                <a:spcPct val="0"/>
              </a:spcAft>
              <a:buClrTx/>
              <a:buSzTx/>
              <a:buFont typeface="Wingdings" pitchFamily="2" charset="2"/>
              <a:buChar char="§"/>
              <a:tabLst/>
            </a:pPr>
            <a:endParaRPr lang="fr-FR" sz="2800" dirty="0" smtClean="0">
              <a:latin typeface="Comic Sans MS" pitchFamily="66" charset="0"/>
              <a:ea typeface="Times New Roman" pitchFamily="18" charset="0"/>
              <a:cs typeface="Arial" pitchFamily="34" charset="0"/>
            </a:endParaRPr>
          </a:p>
          <a:p>
            <a:pPr marL="0" marR="0" lvl="0" indent="0" defTabSz="914400" rtl="0" eaLnBrk="1" fontAlgn="base" latinLnBrk="0" hangingPunct="1">
              <a:lnSpc>
                <a:spcPct val="100000"/>
              </a:lnSpc>
              <a:spcBef>
                <a:spcPct val="0"/>
              </a:spcBef>
              <a:spcAft>
                <a:spcPct val="0"/>
              </a:spcAft>
              <a:buClrTx/>
              <a:buSzTx/>
              <a:buFont typeface="Wingdings" pitchFamily="2" charset="2"/>
              <a:buChar char="§"/>
              <a:tabLst/>
            </a:pPr>
            <a:r>
              <a:rPr lang="fr-FR" sz="2800" dirty="0" smtClean="0">
                <a:latin typeface="Comic Sans MS" pitchFamily="66" charset="0"/>
                <a:ea typeface="Times New Roman" pitchFamily="18" charset="0"/>
                <a:cs typeface="Arial" pitchFamily="34" charset="0"/>
              </a:rPr>
              <a:t> Emission par le </a:t>
            </a:r>
            <a:r>
              <a:rPr lang="fr-FR" sz="2800" dirty="0" err="1" smtClean="0">
                <a:latin typeface="Comic Sans MS" pitchFamily="66" charset="0"/>
                <a:ea typeface="Times New Roman" pitchFamily="18" charset="0"/>
                <a:cs typeface="Arial" pitchFamily="34" charset="0"/>
              </a:rPr>
              <a:t>bias</a:t>
            </a:r>
            <a:r>
              <a:rPr lang="fr-FR" sz="2800" dirty="0" smtClean="0">
                <a:latin typeface="Comic Sans MS" pitchFamily="66" charset="0"/>
                <a:ea typeface="Times New Roman" pitchFamily="18" charset="0"/>
                <a:cs typeface="Arial" pitchFamily="34" charset="0"/>
              </a:rPr>
              <a:t> d’une SPV</a:t>
            </a:r>
          </a:p>
        </p:txBody>
      </p:sp>
    </p:spTree>
    <p:extLst>
      <p:ext uri="{BB962C8B-B14F-4D97-AF65-F5344CB8AC3E}">
        <p14:creationId xmlns:p14="http://schemas.microsoft.com/office/powerpoint/2010/main" val="384408231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p>
            <a:pPr>
              <a:defRPr/>
            </a:pPr>
            <a:fld id="{99924546-DB2E-409A-B50F-6463A47992F3}" type="slidenum">
              <a:rPr lang="fr-FR" smtClean="0"/>
              <a:pPr>
                <a:defRPr/>
              </a:pPr>
              <a:t>19</a:t>
            </a:fld>
            <a:endParaRPr lang="fr-FR"/>
          </a:p>
        </p:txBody>
      </p:sp>
      <p:sp>
        <p:nvSpPr>
          <p:cNvPr id="317441" name="Rectangle 1"/>
          <p:cNvSpPr>
            <a:spLocks noChangeArrowheads="1"/>
          </p:cNvSpPr>
          <p:nvPr/>
        </p:nvSpPr>
        <p:spPr bwMode="auto">
          <a:xfrm>
            <a:off x="0" y="215443"/>
            <a:ext cx="9144000"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tabLst/>
            </a:pPr>
            <a:endParaRPr lang="fr-FR" sz="2800" dirty="0" smtClean="0">
              <a:latin typeface="Comic Sans MS" pitchFamily="66" charset="0"/>
              <a:ea typeface="Times New Roman" pitchFamily="18"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tabLst/>
            </a:pPr>
            <a:endParaRPr lang="fr-FR" sz="2800" dirty="0" smtClean="0">
              <a:latin typeface="Comic Sans MS" pitchFamily="66" charset="0"/>
              <a:ea typeface="Times New Roman" pitchFamily="18"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tabLst/>
            </a:pPr>
            <a:r>
              <a:rPr lang="fr-FR" sz="2800" dirty="0" smtClean="0">
                <a:latin typeface="Comic Sans MS" pitchFamily="66" charset="0"/>
                <a:ea typeface="Times New Roman" pitchFamily="18" charset="0"/>
                <a:cs typeface="Arial" pitchFamily="34" charset="0"/>
              </a:rPr>
              <a:t>Par modalités d’émission</a:t>
            </a:r>
          </a:p>
          <a:p>
            <a:pPr marL="0" marR="0" lvl="0" indent="0" algn="ctr" defTabSz="914400" rtl="0" eaLnBrk="1" fontAlgn="base" latinLnBrk="0" hangingPunct="1">
              <a:lnSpc>
                <a:spcPct val="100000"/>
              </a:lnSpc>
              <a:spcBef>
                <a:spcPct val="0"/>
              </a:spcBef>
              <a:spcAft>
                <a:spcPct val="0"/>
              </a:spcAft>
              <a:buClrTx/>
              <a:buSzTx/>
              <a:tabLst/>
            </a:pPr>
            <a:endParaRPr lang="fr-FR" sz="2800" dirty="0" smtClean="0">
              <a:latin typeface="Comic Sans MS" pitchFamily="66" charset="0"/>
              <a:ea typeface="Times New Roman" pitchFamily="18"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tabLst/>
            </a:pPr>
            <a:endParaRPr lang="fr-FR" sz="2800" dirty="0" smtClean="0">
              <a:latin typeface="Comic Sans MS" pitchFamily="66" charset="0"/>
              <a:ea typeface="Times New Roman" pitchFamily="18"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tabLst/>
            </a:pPr>
            <a:endParaRPr lang="fr-FR" sz="2800" dirty="0" smtClean="0">
              <a:latin typeface="Comic Sans MS" pitchFamily="66" charset="0"/>
              <a:ea typeface="Times New Roman" pitchFamily="18" charset="0"/>
              <a:cs typeface="Arial" pitchFamily="34" charset="0"/>
            </a:endParaRPr>
          </a:p>
          <a:p>
            <a:pPr marL="0" marR="0" lvl="0" indent="0" defTabSz="914400" rtl="0" eaLnBrk="1" fontAlgn="base" latinLnBrk="0" hangingPunct="1">
              <a:lnSpc>
                <a:spcPct val="100000"/>
              </a:lnSpc>
              <a:spcBef>
                <a:spcPct val="0"/>
              </a:spcBef>
              <a:spcAft>
                <a:spcPct val="0"/>
              </a:spcAft>
              <a:buClrTx/>
              <a:buSzTx/>
              <a:buFont typeface="Wingdings" pitchFamily="2" charset="2"/>
              <a:buChar char="§"/>
              <a:tabLst/>
            </a:pPr>
            <a:r>
              <a:rPr lang="fr-FR" sz="2800" dirty="0" smtClean="0">
                <a:latin typeface="Comic Sans MS" pitchFamily="66" charset="0"/>
                <a:ea typeface="Times New Roman" pitchFamily="18" charset="0"/>
                <a:cs typeface="Arial" pitchFamily="34" charset="0"/>
              </a:rPr>
              <a:t> Emission directe</a:t>
            </a:r>
          </a:p>
          <a:p>
            <a:pPr marL="0" marR="0" lvl="0" indent="0" defTabSz="914400" rtl="0" eaLnBrk="1" fontAlgn="base" latinLnBrk="0" hangingPunct="1">
              <a:lnSpc>
                <a:spcPct val="100000"/>
              </a:lnSpc>
              <a:spcBef>
                <a:spcPct val="0"/>
              </a:spcBef>
              <a:spcAft>
                <a:spcPct val="0"/>
              </a:spcAft>
              <a:buClrTx/>
              <a:buSzTx/>
              <a:buFont typeface="Wingdings" pitchFamily="2" charset="2"/>
              <a:buChar char="§"/>
              <a:tabLst/>
            </a:pPr>
            <a:endParaRPr lang="fr-FR" sz="2800" dirty="0" smtClean="0">
              <a:latin typeface="Comic Sans MS" pitchFamily="66" charset="0"/>
              <a:ea typeface="Times New Roman" pitchFamily="18" charset="0"/>
              <a:cs typeface="Arial" pitchFamily="34" charset="0"/>
            </a:endParaRPr>
          </a:p>
          <a:p>
            <a:pPr marL="0" marR="0" lvl="0" indent="0" defTabSz="914400" rtl="0" eaLnBrk="1" fontAlgn="base" latinLnBrk="0" hangingPunct="1">
              <a:lnSpc>
                <a:spcPct val="100000"/>
              </a:lnSpc>
              <a:spcBef>
                <a:spcPct val="0"/>
              </a:spcBef>
              <a:spcAft>
                <a:spcPct val="0"/>
              </a:spcAft>
              <a:buClrTx/>
              <a:buSzTx/>
              <a:buFont typeface="Wingdings" pitchFamily="2" charset="2"/>
              <a:buChar char="§"/>
              <a:tabLst/>
            </a:pPr>
            <a:r>
              <a:rPr lang="fr-FR" sz="2800" dirty="0" smtClean="0">
                <a:latin typeface="Comic Sans MS" pitchFamily="66" charset="0"/>
                <a:ea typeface="Times New Roman" pitchFamily="18" charset="0"/>
                <a:cs typeface="Arial" pitchFamily="34" charset="0"/>
              </a:rPr>
              <a:t> Emission par le </a:t>
            </a:r>
            <a:r>
              <a:rPr lang="fr-FR" sz="2800" dirty="0" err="1" smtClean="0">
                <a:latin typeface="Comic Sans MS" pitchFamily="66" charset="0"/>
                <a:ea typeface="Times New Roman" pitchFamily="18" charset="0"/>
                <a:cs typeface="Arial" pitchFamily="34" charset="0"/>
              </a:rPr>
              <a:t>bias</a:t>
            </a:r>
            <a:r>
              <a:rPr lang="fr-FR" sz="2800" dirty="0" smtClean="0">
                <a:latin typeface="Comic Sans MS" pitchFamily="66" charset="0"/>
                <a:ea typeface="Times New Roman" pitchFamily="18" charset="0"/>
                <a:cs typeface="Arial" pitchFamily="34" charset="0"/>
              </a:rPr>
              <a:t> d’une SPV</a:t>
            </a:r>
          </a:p>
        </p:txBody>
      </p:sp>
    </p:spTree>
    <p:extLst>
      <p:ext uri="{BB962C8B-B14F-4D97-AF65-F5344CB8AC3E}">
        <p14:creationId xmlns:p14="http://schemas.microsoft.com/office/powerpoint/2010/main" val="27982120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pPr>
              <a:defRPr/>
            </a:pPr>
            <a:fld id="{748E5FB1-0BD2-4D16-BC3C-383B34BDA7D9}" type="slidenum">
              <a:rPr lang="fr-FR" smtClean="0"/>
              <a:pPr>
                <a:defRPr/>
              </a:pPr>
              <a:t>2</a:t>
            </a:fld>
            <a:endParaRPr lang="fr-FR"/>
          </a:p>
        </p:txBody>
      </p:sp>
      <p:sp>
        <p:nvSpPr>
          <p:cNvPr id="6146" name="Titre 1"/>
          <p:cNvSpPr>
            <a:spLocks noGrp="1"/>
          </p:cNvSpPr>
          <p:nvPr>
            <p:ph type="ctrTitle" idx="4294967295"/>
          </p:nvPr>
        </p:nvSpPr>
        <p:spPr>
          <a:xfrm>
            <a:off x="0" y="0"/>
            <a:ext cx="9144000" cy="6858000"/>
          </a:xfrm>
        </p:spPr>
        <p:txBody>
          <a:bodyPr/>
          <a:lstStyle/>
          <a:p>
            <a:pPr algn="l" eaLnBrk="1" hangingPunct="1"/>
            <a:r>
              <a:rPr lang="fr-FR" sz="4000" dirty="0" smtClean="0"/>
              <a:t/>
            </a:r>
            <a:br>
              <a:rPr lang="fr-FR" sz="4000" dirty="0" smtClean="0"/>
            </a:br>
            <a:r>
              <a:rPr lang="fr-FR" sz="4000" dirty="0" smtClean="0"/>
              <a:t>1- De la finance islamique</a:t>
            </a:r>
            <a:br>
              <a:rPr lang="fr-FR" sz="4000" dirty="0" smtClean="0"/>
            </a:br>
            <a:r>
              <a:rPr lang="fr-FR" sz="4000" dirty="0" smtClean="0"/>
              <a:t/>
            </a:r>
            <a:br>
              <a:rPr lang="fr-FR" sz="4000" dirty="0" smtClean="0"/>
            </a:br>
            <a:r>
              <a:rPr lang="fr-FR" sz="4000" dirty="0" smtClean="0"/>
              <a:t>2- De la finance islamique de marché</a:t>
            </a:r>
            <a:br>
              <a:rPr lang="fr-FR" sz="4000" dirty="0" smtClean="0"/>
            </a:br>
            <a:r>
              <a:rPr lang="fr-FR" sz="4000" dirty="0" smtClean="0"/>
              <a:t/>
            </a:r>
            <a:br>
              <a:rPr lang="fr-FR" sz="4000" dirty="0" smtClean="0"/>
            </a:br>
            <a:r>
              <a:rPr lang="fr-FR" sz="4000" dirty="0" smtClean="0"/>
              <a:t>3- De la </a:t>
            </a:r>
            <a:r>
              <a:rPr lang="fr-FR" sz="4000" dirty="0" err="1" smtClean="0"/>
              <a:t>financce</a:t>
            </a:r>
            <a:r>
              <a:rPr lang="fr-FR" sz="4000" smtClean="0"/>
              <a:t> islamique en </a:t>
            </a:r>
            <a:r>
              <a:rPr lang="fr-FR" sz="4000" dirty="0" smtClean="0"/>
              <a:t>Algérie</a:t>
            </a:r>
            <a:br>
              <a:rPr lang="fr-FR" sz="4000" dirty="0" smtClean="0"/>
            </a:br>
            <a:r>
              <a:rPr lang="fr-FR" sz="4000" dirty="0" smtClean="0"/>
              <a:t/>
            </a:r>
            <a:br>
              <a:rPr lang="fr-FR" sz="4000" dirty="0" smtClean="0"/>
            </a:br>
            <a:r>
              <a:rPr lang="fr-FR" sz="4000" dirty="0" smtClean="0"/>
              <a:t>4- </a:t>
            </a:r>
            <a:r>
              <a:rPr lang="fr-FR" sz="4000" smtClean="0"/>
              <a:t>Quelles perspectives ?</a:t>
            </a:r>
            <a:r>
              <a:rPr lang="fr-FR" sz="4000" dirty="0" smtClean="0"/>
              <a:t/>
            </a:r>
            <a:br>
              <a:rPr lang="fr-FR" sz="4000" dirty="0" smtClean="0"/>
            </a:br>
            <a:endParaRPr lang="fr-FR" sz="4000"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p>
            <a:pPr>
              <a:defRPr/>
            </a:pPr>
            <a:fld id="{99924546-DB2E-409A-B50F-6463A47992F3}" type="slidenum">
              <a:rPr lang="fr-FR" smtClean="0"/>
              <a:pPr>
                <a:defRPr/>
              </a:pPr>
              <a:t>20</a:t>
            </a:fld>
            <a:endParaRPr lang="fr-FR"/>
          </a:p>
        </p:txBody>
      </p:sp>
      <p:sp>
        <p:nvSpPr>
          <p:cNvPr id="317441" name="Rectangle 1"/>
          <p:cNvSpPr>
            <a:spLocks noChangeArrowheads="1"/>
          </p:cNvSpPr>
          <p:nvPr/>
        </p:nvSpPr>
        <p:spPr bwMode="auto">
          <a:xfrm>
            <a:off x="0" y="-215443"/>
            <a:ext cx="9144000" cy="48320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tabLst/>
            </a:pPr>
            <a:endParaRPr lang="fr-FR" sz="2800" dirty="0" smtClean="0">
              <a:latin typeface="Comic Sans MS" pitchFamily="66" charset="0"/>
              <a:ea typeface="Times New Roman" pitchFamily="18"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tabLst/>
            </a:pPr>
            <a:endParaRPr lang="fr-FR" sz="2800" dirty="0" smtClean="0">
              <a:latin typeface="Comic Sans MS" pitchFamily="66" charset="0"/>
              <a:ea typeface="Times New Roman" pitchFamily="18"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tabLst/>
            </a:pPr>
            <a:r>
              <a:rPr lang="fr-FR" sz="2800" dirty="0" smtClean="0">
                <a:latin typeface="Comic Sans MS" pitchFamily="66" charset="0"/>
                <a:ea typeface="Times New Roman" pitchFamily="18" charset="0"/>
                <a:cs typeface="Arial" pitchFamily="34" charset="0"/>
              </a:rPr>
              <a:t>Par finalités d’émission</a:t>
            </a:r>
          </a:p>
          <a:p>
            <a:pPr marL="0" marR="0" lvl="0" indent="0" algn="ctr" defTabSz="914400" rtl="0" eaLnBrk="1" fontAlgn="base" latinLnBrk="0" hangingPunct="1">
              <a:lnSpc>
                <a:spcPct val="100000"/>
              </a:lnSpc>
              <a:spcBef>
                <a:spcPct val="0"/>
              </a:spcBef>
              <a:spcAft>
                <a:spcPct val="0"/>
              </a:spcAft>
              <a:buClrTx/>
              <a:buSzTx/>
              <a:tabLst/>
            </a:pPr>
            <a:endParaRPr lang="fr-FR" sz="2800" dirty="0" smtClean="0">
              <a:latin typeface="Comic Sans MS" pitchFamily="66" charset="0"/>
              <a:ea typeface="Times New Roman" pitchFamily="18"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tabLst/>
            </a:pPr>
            <a:endParaRPr lang="fr-FR" sz="2800" dirty="0" smtClean="0">
              <a:latin typeface="Comic Sans MS" pitchFamily="66" charset="0"/>
              <a:ea typeface="Times New Roman" pitchFamily="18"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tabLst/>
            </a:pPr>
            <a:endParaRPr lang="fr-FR" sz="2800" dirty="0" smtClean="0">
              <a:latin typeface="Comic Sans MS" pitchFamily="66" charset="0"/>
              <a:ea typeface="Times New Roman" pitchFamily="18" charset="0"/>
              <a:cs typeface="Arial" pitchFamily="34" charset="0"/>
            </a:endParaRPr>
          </a:p>
          <a:p>
            <a:pPr marL="0" marR="0" lvl="0" indent="0" defTabSz="914400" rtl="0" eaLnBrk="1" fontAlgn="base" latinLnBrk="0" hangingPunct="1">
              <a:lnSpc>
                <a:spcPct val="100000"/>
              </a:lnSpc>
              <a:spcBef>
                <a:spcPct val="0"/>
              </a:spcBef>
              <a:spcAft>
                <a:spcPct val="0"/>
              </a:spcAft>
              <a:buClrTx/>
              <a:buSzTx/>
              <a:buFont typeface="Wingdings" pitchFamily="2" charset="2"/>
              <a:buChar char="§"/>
              <a:tabLst/>
            </a:pPr>
            <a:r>
              <a:rPr lang="fr-FR" sz="2800" dirty="0" smtClean="0">
                <a:latin typeface="Comic Sans MS" pitchFamily="66" charset="0"/>
                <a:ea typeface="Times New Roman" pitchFamily="18" charset="0"/>
                <a:cs typeface="Arial" pitchFamily="34" charset="0"/>
              </a:rPr>
              <a:t> Emission visant à financer des actifs futurs             ( programme d’investissement )</a:t>
            </a:r>
          </a:p>
          <a:p>
            <a:pPr marL="0" marR="0" lvl="0" indent="0" defTabSz="914400" rtl="0" eaLnBrk="1" fontAlgn="base" latinLnBrk="0" hangingPunct="1">
              <a:lnSpc>
                <a:spcPct val="100000"/>
              </a:lnSpc>
              <a:spcBef>
                <a:spcPct val="0"/>
              </a:spcBef>
              <a:spcAft>
                <a:spcPct val="0"/>
              </a:spcAft>
              <a:buClrTx/>
              <a:buSzTx/>
              <a:buFont typeface="Wingdings" pitchFamily="2" charset="2"/>
              <a:buChar char="§"/>
              <a:tabLst/>
            </a:pPr>
            <a:endParaRPr lang="fr-FR" sz="2800" dirty="0" smtClean="0">
              <a:latin typeface="Comic Sans MS" pitchFamily="66" charset="0"/>
              <a:ea typeface="Times New Roman" pitchFamily="18" charset="0"/>
              <a:cs typeface="Arial" pitchFamily="34" charset="0"/>
            </a:endParaRPr>
          </a:p>
          <a:p>
            <a:pPr marL="0" marR="0" lvl="0" indent="0" defTabSz="914400" rtl="0" eaLnBrk="1" fontAlgn="base" latinLnBrk="0" hangingPunct="1">
              <a:lnSpc>
                <a:spcPct val="100000"/>
              </a:lnSpc>
              <a:spcBef>
                <a:spcPct val="0"/>
              </a:spcBef>
              <a:spcAft>
                <a:spcPct val="0"/>
              </a:spcAft>
              <a:buClrTx/>
              <a:buSzTx/>
              <a:buFont typeface="Wingdings" pitchFamily="2" charset="2"/>
              <a:buChar char="§"/>
              <a:tabLst/>
            </a:pPr>
            <a:r>
              <a:rPr lang="fr-FR" sz="2800" dirty="0" smtClean="0">
                <a:latin typeface="Comic Sans MS" pitchFamily="66" charset="0"/>
                <a:ea typeface="Times New Roman" pitchFamily="18" charset="0"/>
                <a:cs typeface="Arial" pitchFamily="34" charset="0"/>
              </a:rPr>
              <a:t> Emission visant à refinancer des actifs existants ( titrisation d’actifs)</a:t>
            </a:r>
          </a:p>
        </p:txBody>
      </p:sp>
    </p:spTree>
    <p:extLst>
      <p:ext uri="{BB962C8B-B14F-4D97-AF65-F5344CB8AC3E}">
        <p14:creationId xmlns:p14="http://schemas.microsoft.com/office/powerpoint/2010/main" val="34256840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p>
            <a:pPr>
              <a:defRPr/>
            </a:pPr>
            <a:fld id="{99924546-DB2E-409A-B50F-6463A47992F3}" type="slidenum">
              <a:rPr lang="fr-FR" smtClean="0"/>
              <a:pPr>
                <a:defRPr/>
              </a:pPr>
              <a:t>21</a:t>
            </a:fld>
            <a:endParaRPr lang="fr-FR"/>
          </a:p>
        </p:txBody>
      </p:sp>
      <p:sp>
        <p:nvSpPr>
          <p:cNvPr id="317441" name="Rectangle 1"/>
          <p:cNvSpPr>
            <a:spLocks noChangeArrowheads="1"/>
          </p:cNvSpPr>
          <p:nvPr/>
        </p:nvSpPr>
        <p:spPr bwMode="auto">
          <a:xfrm>
            <a:off x="0" y="215443"/>
            <a:ext cx="9144000"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tabLst/>
            </a:pPr>
            <a:endParaRPr lang="fr-FR" sz="2800" dirty="0" smtClean="0">
              <a:latin typeface="Comic Sans MS" pitchFamily="66" charset="0"/>
              <a:ea typeface="Times New Roman" pitchFamily="18"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tabLst/>
            </a:pPr>
            <a:endParaRPr lang="fr-FR" sz="2800" dirty="0" smtClean="0">
              <a:latin typeface="Comic Sans MS" pitchFamily="66" charset="0"/>
              <a:ea typeface="Times New Roman" pitchFamily="18"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tabLst/>
            </a:pPr>
            <a:r>
              <a:rPr lang="fr-FR" sz="2800" dirty="0" smtClean="0">
                <a:latin typeface="Comic Sans MS" pitchFamily="66" charset="0"/>
                <a:ea typeface="Times New Roman" pitchFamily="18" charset="0"/>
                <a:cs typeface="Arial" pitchFamily="34" charset="0"/>
              </a:rPr>
              <a:t>Par </a:t>
            </a:r>
            <a:r>
              <a:rPr lang="fr-FR" sz="2800" dirty="0" smtClean="0">
                <a:latin typeface="Comic Sans MS" pitchFamily="66" charset="0"/>
                <a:ea typeface="Times New Roman" pitchFamily="18" charset="0"/>
                <a:cs typeface="Arial" pitchFamily="34" charset="0"/>
              </a:rPr>
              <a:t>destination du profit</a:t>
            </a:r>
            <a:endParaRPr lang="fr-FR" sz="2800" dirty="0" smtClean="0">
              <a:latin typeface="Comic Sans MS" pitchFamily="66" charset="0"/>
              <a:ea typeface="Times New Roman" pitchFamily="18"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tabLst/>
            </a:pPr>
            <a:endParaRPr lang="fr-FR" sz="2800" dirty="0" smtClean="0">
              <a:latin typeface="Comic Sans MS" pitchFamily="66" charset="0"/>
              <a:ea typeface="Times New Roman" pitchFamily="18"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tabLst/>
            </a:pPr>
            <a:endParaRPr lang="fr-FR" sz="2800" dirty="0" smtClean="0">
              <a:latin typeface="Comic Sans MS" pitchFamily="66" charset="0"/>
              <a:ea typeface="Times New Roman" pitchFamily="18"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tabLst/>
            </a:pPr>
            <a:endParaRPr lang="fr-FR" sz="2800" dirty="0" smtClean="0">
              <a:latin typeface="Comic Sans MS" pitchFamily="66" charset="0"/>
              <a:ea typeface="Times New Roman" pitchFamily="18" charset="0"/>
              <a:cs typeface="Arial" pitchFamily="34" charset="0"/>
            </a:endParaRPr>
          </a:p>
          <a:p>
            <a:pPr marL="0" marR="0" lvl="0" indent="0" defTabSz="914400" rtl="0" eaLnBrk="1" fontAlgn="base" latinLnBrk="0" hangingPunct="1">
              <a:lnSpc>
                <a:spcPct val="100000"/>
              </a:lnSpc>
              <a:spcBef>
                <a:spcPct val="0"/>
              </a:spcBef>
              <a:spcAft>
                <a:spcPct val="0"/>
              </a:spcAft>
              <a:buClrTx/>
              <a:buSzTx/>
              <a:buFont typeface="Wingdings" pitchFamily="2" charset="2"/>
              <a:buChar char="§"/>
              <a:tabLst/>
            </a:pPr>
            <a:r>
              <a:rPr lang="fr-FR" sz="2800" dirty="0" smtClean="0">
                <a:latin typeface="Comic Sans MS" pitchFamily="66" charset="0"/>
                <a:ea typeface="Times New Roman" pitchFamily="18" charset="0"/>
                <a:cs typeface="Arial" pitchFamily="34" charset="0"/>
              </a:rPr>
              <a:t> </a:t>
            </a:r>
            <a:r>
              <a:rPr lang="fr-FR" sz="2800" dirty="0" err="1" smtClean="0">
                <a:latin typeface="Comic Sans MS" pitchFamily="66" charset="0"/>
                <a:ea typeface="Times New Roman" pitchFamily="18" charset="0"/>
                <a:cs typeface="Arial" pitchFamily="34" charset="0"/>
              </a:rPr>
              <a:t>Sukuk</a:t>
            </a:r>
            <a:r>
              <a:rPr lang="fr-FR" sz="2800" dirty="0" smtClean="0">
                <a:latin typeface="Comic Sans MS" pitchFamily="66" charset="0"/>
                <a:ea typeface="Times New Roman" pitchFamily="18" charset="0"/>
                <a:cs typeface="Arial" pitchFamily="34" charset="0"/>
              </a:rPr>
              <a:t> à but lucratif</a:t>
            </a:r>
            <a:endParaRPr lang="fr-FR" sz="2800" dirty="0" smtClean="0">
              <a:latin typeface="Comic Sans MS" pitchFamily="66" charset="0"/>
              <a:ea typeface="Times New Roman" pitchFamily="18" charset="0"/>
              <a:cs typeface="Arial" pitchFamily="34" charset="0"/>
            </a:endParaRPr>
          </a:p>
          <a:p>
            <a:pPr marL="0" marR="0" lvl="0" indent="0" defTabSz="914400" rtl="0" eaLnBrk="1" fontAlgn="base" latinLnBrk="0" hangingPunct="1">
              <a:lnSpc>
                <a:spcPct val="100000"/>
              </a:lnSpc>
              <a:spcBef>
                <a:spcPct val="0"/>
              </a:spcBef>
              <a:spcAft>
                <a:spcPct val="0"/>
              </a:spcAft>
              <a:buClrTx/>
              <a:buSzTx/>
              <a:buFont typeface="Wingdings" pitchFamily="2" charset="2"/>
              <a:buChar char="§"/>
              <a:tabLst/>
            </a:pPr>
            <a:endParaRPr lang="fr-FR" sz="2800" dirty="0" smtClean="0">
              <a:latin typeface="Comic Sans MS" pitchFamily="66" charset="0"/>
              <a:ea typeface="Times New Roman" pitchFamily="18" charset="0"/>
              <a:cs typeface="Arial" pitchFamily="34" charset="0"/>
            </a:endParaRPr>
          </a:p>
          <a:p>
            <a:pPr marL="0" marR="0" lvl="0" indent="0" defTabSz="914400" rtl="0" eaLnBrk="1" fontAlgn="base" latinLnBrk="0" hangingPunct="1">
              <a:lnSpc>
                <a:spcPct val="100000"/>
              </a:lnSpc>
              <a:spcBef>
                <a:spcPct val="0"/>
              </a:spcBef>
              <a:spcAft>
                <a:spcPct val="0"/>
              </a:spcAft>
              <a:buClrTx/>
              <a:buSzTx/>
              <a:buFont typeface="Wingdings" pitchFamily="2" charset="2"/>
              <a:buChar char="§"/>
              <a:tabLst/>
            </a:pPr>
            <a:r>
              <a:rPr lang="fr-FR" sz="2800" dirty="0" smtClean="0">
                <a:latin typeface="Comic Sans MS" pitchFamily="66" charset="0"/>
                <a:ea typeface="Times New Roman" pitchFamily="18" charset="0"/>
                <a:cs typeface="Arial" pitchFamily="34" charset="0"/>
              </a:rPr>
              <a:t> </a:t>
            </a:r>
            <a:r>
              <a:rPr lang="fr-FR" sz="2800" dirty="0" err="1" smtClean="0">
                <a:latin typeface="Comic Sans MS" pitchFamily="66" charset="0"/>
                <a:ea typeface="Times New Roman" pitchFamily="18" charset="0"/>
                <a:cs typeface="Arial" pitchFamily="34" charset="0"/>
              </a:rPr>
              <a:t>Sukuk</a:t>
            </a:r>
            <a:r>
              <a:rPr lang="fr-FR" sz="2800" dirty="0" smtClean="0">
                <a:latin typeface="Comic Sans MS" pitchFamily="66" charset="0"/>
                <a:ea typeface="Times New Roman" pitchFamily="18" charset="0"/>
                <a:cs typeface="Arial" pitchFamily="34" charset="0"/>
              </a:rPr>
              <a:t> à but non lucratif ( exemple </a:t>
            </a:r>
            <a:r>
              <a:rPr lang="fr-FR" sz="2800" dirty="0" err="1" smtClean="0">
                <a:latin typeface="Comic Sans MS" pitchFamily="66" charset="0"/>
                <a:ea typeface="Times New Roman" pitchFamily="18" charset="0"/>
                <a:cs typeface="Arial" pitchFamily="34" charset="0"/>
              </a:rPr>
              <a:t>sukuk</a:t>
            </a:r>
            <a:r>
              <a:rPr lang="fr-FR" sz="2800" dirty="0" smtClean="0">
                <a:latin typeface="Comic Sans MS" pitchFamily="66" charset="0"/>
                <a:ea typeface="Times New Roman" pitchFamily="18" charset="0"/>
                <a:cs typeface="Arial" pitchFamily="34" charset="0"/>
              </a:rPr>
              <a:t> </a:t>
            </a:r>
            <a:r>
              <a:rPr lang="fr-FR" sz="2800" dirty="0" err="1" smtClean="0">
                <a:latin typeface="Comic Sans MS" pitchFamily="66" charset="0"/>
                <a:ea typeface="Times New Roman" pitchFamily="18" charset="0"/>
                <a:cs typeface="Arial" pitchFamily="34" charset="0"/>
              </a:rPr>
              <a:t>wakf</a:t>
            </a:r>
            <a:r>
              <a:rPr lang="fr-FR" sz="2800" dirty="0" smtClean="0">
                <a:latin typeface="Comic Sans MS" pitchFamily="66" charset="0"/>
                <a:ea typeface="Times New Roman" pitchFamily="18" charset="0"/>
                <a:cs typeface="Arial" pitchFamily="34" charset="0"/>
              </a:rPr>
              <a:t>)</a:t>
            </a:r>
            <a:endParaRPr lang="fr-FR" sz="2800" dirty="0" smtClean="0">
              <a:latin typeface="Comic Sans MS" pitchFamily="66" charset="0"/>
              <a:ea typeface="Times New Roman" pitchFamily="18" charset="0"/>
              <a:cs typeface="Arial" pitchFamily="34" charset="0"/>
            </a:endParaRPr>
          </a:p>
        </p:txBody>
      </p:sp>
    </p:spTree>
    <p:extLst>
      <p:ext uri="{BB962C8B-B14F-4D97-AF65-F5344CB8AC3E}">
        <p14:creationId xmlns:p14="http://schemas.microsoft.com/office/powerpoint/2010/main" val="304166478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p>
            <a:pPr>
              <a:defRPr/>
            </a:pPr>
            <a:fld id="{99924546-DB2E-409A-B50F-6463A47992F3}" type="slidenum">
              <a:rPr lang="fr-FR" smtClean="0"/>
              <a:pPr>
                <a:defRPr/>
              </a:pPr>
              <a:t>22</a:t>
            </a:fld>
            <a:endParaRPr lang="fr-FR"/>
          </a:p>
        </p:txBody>
      </p:sp>
      <p:sp>
        <p:nvSpPr>
          <p:cNvPr id="2" name="Rectangle 1"/>
          <p:cNvSpPr/>
          <p:nvPr/>
        </p:nvSpPr>
        <p:spPr>
          <a:xfrm>
            <a:off x="107504" y="1988840"/>
            <a:ext cx="8928992" cy="3970318"/>
          </a:xfrm>
          <a:prstGeom prst="rect">
            <a:avLst/>
          </a:prstGeom>
        </p:spPr>
        <p:txBody>
          <a:bodyPr wrap="square">
            <a:spAutoFit/>
          </a:bodyPr>
          <a:lstStyle/>
          <a:p>
            <a:pPr lvl="0" algn="ctr" fontAlgn="base">
              <a:spcBef>
                <a:spcPct val="0"/>
              </a:spcBef>
              <a:spcAft>
                <a:spcPct val="0"/>
              </a:spcAft>
            </a:pPr>
            <a:r>
              <a:rPr lang="fr-FR" sz="2800" dirty="0" smtClean="0">
                <a:latin typeface="Comic Sans MS" pitchFamily="66" charset="0"/>
                <a:ea typeface="Times New Roman" pitchFamily="18" charset="0"/>
                <a:cs typeface="Arial" pitchFamily="34" charset="0"/>
              </a:rPr>
              <a:t>Intervenants dans une émission </a:t>
            </a:r>
            <a:r>
              <a:rPr lang="fr-FR" sz="2800" dirty="0" err="1" smtClean="0">
                <a:latin typeface="Comic Sans MS" pitchFamily="66" charset="0"/>
                <a:ea typeface="Times New Roman" pitchFamily="18" charset="0"/>
                <a:cs typeface="Arial" pitchFamily="34" charset="0"/>
              </a:rPr>
              <a:t>sukuk</a:t>
            </a:r>
            <a:endParaRPr lang="fr-FR" sz="2800" dirty="0" smtClean="0">
              <a:latin typeface="Comic Sans MS" pitchFamily="66" charset="0"/>
              <a:ea typeface="Times New Roman" pitchFamily="18" charset="0"/>
              <a:cs typeface="Arial" pitchFamily="34" charset="0"/>
            </a:endParaRPr>
          </a:p>
          <a:p>
            <a:pPr lvl="0" algn="ctr" fontAlgn="base">
              <a:spcBef>
                <a:spcPct val="0"/>
              </a:spcBef>
              <a:spcAft>
                <a:spcPct val="0"/>
              </a:spcAft>
            </a:pPr>
            <a:endParaRPr lang="fr-FR" sz="2800" dirty="0">
              <a:latin typeface="Comic Sans MS" pitchFamily="66" charset="0"/>
              <a:ea typeface="Times New Roman" pitchFamily="18" charset="0"/>
              <a:cs typeface="Arial" pitchFamily="34" charset="0"/>
            </a:endParaRPr>
          </a:p>
          <a:p>
            <a:pPr marL="457200" lvl="0" indent="-457200" fontAlgn="base">
              <a:spcBef>
                <a:spcPct val="0"/>
              </a:spcBef>
              <a:spcAft>
                <a:spcPct val="0"/>
              </a:spcAft>
              <a:buFont typeface="Wingdings" panose="05000000000000000000" pitchFamily="2" charset="2"/>
              <a:buChar char="§"/>
            </a:pPr>
            <a:r>
              <a:rPr lang="fr-FR" sz="2800" dirty="0" err="1">
                <a:latin typeface="Comic Sans MS" pitchFamily="66" charset="0"/>
                <a:ea typeface="Times New Roman" pitchFamily="18" charset="0"/>
                <a:cs typeface="Arial" pitchFamily="34" charset="0"/>
              </a:rPr>
              <a:t>Originateur</a:t>
            </a:r>
            <a:endParaRPr lang="fr-FR" sz="2800" dirty="0">
              <a:latin typeface="Comic Sans MS" pitchFamily="66" charset="0"/>
              <a:ea typeface="Times New Roman" pitchFamily="18" charset="0"/>
              <a:cs typeface="Arial" pitchFamily="34" charset="0"/>
            </a:endParaRPr>
          </a:p>
          <a:p>
            <a:pPr marL="457200" lvl="0" indent="-457200" fontAlgn="base">
              <a:spcBef>
                <a:spcPct val="0"/>
              </a:spcBef>
              <a:spcAft>
                <a:spcPct val="0"/>
              </a:spcAft>
              <a:buFont typeface="Wingdings" panose="05000000000000000000" pitchFamily="2" charset="2"/>
              <a:buChar char="§"/>
            </a:pPr>
            <a:r>
              <a:rPr lang="fr-FR" sz="2800" dirty="0">
                <a:latin typeface="Comic Sans MS" pitchFamily="66" charset="0"/>
                <a:ea typeface="Times New Roman" pitchFamily="18" charset="0"/>
                <a:cs typeface="Arial" pitchFamily="34" charset="0"/>
              </a:rPr>
              <a:t>Emetteur </a:t>
            </a:r>
          </a:p>
          <a:p>
            <a:pPr marL="457200" lvl="0" indent="-457200" fontAlgn="base">
              <a:spcBef>
                <a:spcPct val="0"/>
              </a:spcBef>
              <a:spcAft>
                <a:spcPct val="0"/>
              </a:spcAft>
              <a:buFont typeface="Wingdings" panose="05000000000000000000" pitchFamily="2" charset="2"/>
              <a:buChar char="§"/>
            </a:pPr>
            <a:r>
              <a:rPr lang="fr-FR" sz="2800" dirty="0">
                <a:latin typeface="Comic Sans MS" pitchFamily="66" charset="0"/>
                <a:ea typeface="Times New Roman" pitchFamily="18" charset="0"/>
                <a:cs typeface="Arial" pitchFamily="34" charset="0"/>
              </a:rPr>
              <a:t>Investisseurs</a:t>
            </a:r>
          </a:p>
          <a:p>
            <a:pPr marL="457200" lvl="0" indent="-457200" fontAlgn="base">
              <a:spcBef>
                <a:spcPct val="0"/>
              </a:spcBef>
              <a:spcAft>
                <a:spcPct val="0"/>
              </a:spcAft>
              <a:buFont typeface="Wingdings" panose="05000000000000000000" pitchFamily="2" charset="2"/>
              <a:buChar char="§"/>
            </a:pPr>
            <a:r>
              <a:rPr lang="fr-FR" sz="2800" dirty="0">
                <a:latin typeface="Comic Sans MS" pitchFamily="66" charset="0"/>
                <a:ea typeface="Times New Roman" pitchFamily="18" charset="0"/>
                <a:cs typeface="Arial" pitchFamily="34" charset="0"/>
              </a:rPr>
              <a:t>Arrangeur</a:t>
            </a:r>
          </a:p>
          <a:p>
            <a:pPr marL="457200" lvl="0" indent="-457200" fontAlgn="base">
              <a:spcBef>
                <a:spcPct val="0"/>
              </a:spcBef>
              <a:spcAft>
                <a:spcPct val="0"/>
              </a:spcAft>
              <a:buFont typeface="Wingdings" panose="05000000000000000000" pitchFamily="2" charset="2"/>
              <a:buChar char="§"/>
            </a:pPr>
            <a:r>
              <a:rPr lang="fr-FR" sz="2800" dirty="0">
                <a:latin typeface="Comic Sans MS" pitchFamily="66" charset="0"/>
                <a:ea typeface="Times New Roman" pitchFamily="18" charset="0"/>
                <a:cs typeface="Arial" pitchFamily="34" charset="0"/>
              </a:rPr>
              <a:t>Gestionnaire</a:t>
            </a:r>
          </a:p>
          <a:p>
            <a:pPr marL="457200" lvl="0" indent="-457200" fontAlgn="base">
              <a:spcBef>
                <a:spcPct val="0"/>
              </a:spcBef>
              <a:spcAft>
                <a:spcPct val="0"/>
              </a:spcAft>
              <a:buFont typeface="Wingdings" panose="05000000000000000000" pitchFamily="2" charset="2"/>
              <a:buChar char="§"/>
            </a:pPr>
            <a:r>
              <a:rPr lang="fr-FR" sz="2800" dirty="0">
                <a:latin typeface="Comic Sans MS" pitchFamily="66" charset="0"/>
                <a:ea typeface="Times New Roman" pitchFamily="18" charset="0"/>
                <a:cs typeface="Arial" pitchFamily="34" charset="0"/>
              </a:rPr>
              <a:t>Agent payeur</a:t>
            </a:r>
          </a:p>
          <a:p>
            <a:pPr marL="457200" lvl="0" indent="-457200" fontAlgn="base">
              <a:spcBef>
                <a:spcPct val="0"/>
              </a:spcBef>
              <a:spcAft>
                <a:spcPct val="0"/>
              </a:spcAft>
              <a:buFont typeface="Wingdings" panose="05000000000000000000" pitchFamily="2" charset="2"/>
              <a:buChar char="§"/>
            </a:pPr>
            <a:r>
              <a:rPr lang="fr-FR" sz="2800" dirty="0">
                <a:latin typeface="Comic Sans MS" pitchFamily="66" charset="0"/>
                <a:ea typeface="Times New Roman" pitchFamily="18" charset="0"/>
                <a:cs typeface="Arial" pitchFamily="34" charset="0"/>
              </a:rPr>
              <a:t>Agence de notation</a:t>
            </a:r>
          </a:p>
        </p:txBody>
      </p:sp>
    </p:spTree>
    <p:extLst>
      <p:ext uri="{BB962C8B-B14F-4D97-AF65-F5344CB8AC3E}">
        <p14:creationId xmlns:p14="http://schemas.microsoft.com/office/powerpoint/2010/main" val="227321429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p>
            <a:pPr>
              <a:defRPr/>
            </a:pPr>
            <a:fld id="{99924546-DB2E-409A-B50F-6463A47992F3}" type="slidenum">
              <a:rPr lang="fr-FR" smtClean="0"/>
              <a:pPr>
                <a:defRPr/>
              </a:pPr>
              <a:t>23</a:t>
            </a:fld>
            <a:endParaRPr lang="fr-FR"/>
          </a:p>
        </p:txBody>
      </p:sp>
      <p:sp>
        <p:nvSpPr>
          <p:cNvPr id="2" name="Rectangle 1"/>
          <p:cNvSpPr/>
          <p:nvPr/>
        </p:nvSpPr>
        <p:spPr>
          <a:xfrm>
            <a:off x="107504" y="2636912"/>
            <a:ext cx="8928992" cy="523220"/>
          </a:xfrm>
          <a:prstGeom prst="rect">
            <a:avLst/>
          </a:prstGeom>
        </p:spPr>
        <p:txBody>
          <a:bodyPr wrap="square">
            <a:spAutoFit/>
          </a:bodyPr>
          <a:lstStyle/>
          <a:p>
            <a:pPr lvl="0" algn="ctr" fontAlgn="base">
              <a:spcBef>
                <a:spcPct val="0"/>
              </a:spcBef>
              <a:spcAft>
                <a:spcPct val="0"/>
              </a:spcAft>
            </a:pPr>
            <a:r>
              <a:rPr lang="fr-FR" sz="2800" dirty="0" smtClean="0">
                <a:latin typeface="Comic Sans MS" pitchFamily="66" charset="0"/>
                <a:ea typeface="Times New Roman" pitchFamily="18" charset="0"/>
                <a:cs typeface="Arial" pitchFamily="34" charset="0"/>
              </a:rPr>
              <a:t>La SPV est-elle nécessaire dans une émission </a:t>
            </a:r>
            <a:r>
              <a:rPr lang="fr-FR" sz="2800" dirty="0" err="1" smtClean="0">
                <a:latin typeface="Comic Sans MS" pitchFamily="66" charset="0"/>
                <a:ea typeface="Times New Roman" pitchFamily="18" charset="0"/>
                <a:cs typeface="Arial" pitchFamily="34" charset="0"/>
              </a:rPr>
              <a:t>sukuk</a:t>
            </a:r>
            <a:r>
              <a:rPr lang="fr-FR" sz="2800" dirty="0" smtClean="0">
                <a:latin typeface="Comic Sans MS" pitchFamily="66" charset="0"/>
                <a:ea typeface="Times New Roman" pitchFamily="18" charset="0"/>
                <a:cs typeface="Arial" pitchFamily="34" charset="0"/>
              </a:rPr>
              <a:t> ?</a:t>
            </a:r>
            <a:endParaRPr lang="fr-FR" sz="2800" dirty="0">
              <a:latin typeface="Comic Sans MS" pitchFamily="66" charset="0"/>
              <a:ea typeface="Times New Roman" pitchFamily="18" charset="0"/>
              <a:cs typeface="Arial" pitchFamily="34" charset="0"/>
            </a:endParaRPr>
          </a:p>
        </p:txBody>
      </p:sp>
    </p:spTree>
    <p:extLst>
      <p:ext uri="{BB962C8B-B14F-4D97-AF65-F5344CB8AC3E}">
        <p14:creationId xmlns:p14="http://schemas.microsoft.com/office/powerpoint/2010/main" val="99637763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8132" name="Picture 4" descr="https://encrypted-tbn0.gstatic.com/images?q=tbn:ANd9GcT0qcMBQPn4kAqvdEh9QMZeRLz8F5cZ9HjZ27mMN7S87Afp7gvF"/>
          <p:cNvPicPr>
            <a:picLocks noChangeAspect="1" noChangeArrowheads="1"/>
          </p:cNvPicPr>
          <p:nvPr/>
        </p:nvPicPr>
        <p:blipFill>
          <a:blip r:embed="rId2"/>
          <a:srcRect/>
          <a:stretch>
            <a:fillRect/>
          </a:stretch>
        </p:blipFill>
        <p:spPr bwMode="auto">
          <a:xfrm>
            <a:off x="0" y="1214422"/>
            <a:ext cx="9144000" cy="5643578"/>
          </a:xfrm>
          <a:prstGeom prst="rect">
            <a:avLst/>
          </a:prstGeom>
          <a:noFill/>
        </p:spPr>
      </p:pic>
      <p:sp>
        <p:nvSpPr>
          <p:cNvPr id="7" name="ZoneTexte 6"/>
          <p:cNvSpPr txBox="1"/>
          <p:nvPr/>
        </p:nvSpPr>
        <p:spPr>
          <a:xfrm>
            <a:off x="182960" y="116632"/>
            <a:ext cx="8964488" cy="1200329"/>
          </a:xfrm>
          <a:prstGeom prst="rect">
            <a:avLst/>
          </a:prstGeom>
          <a:solidFill>
            <a:schemeClr val="bg1"/>
          </a:solidFill>
        </p:spPr>
        <p:txBody>
          <a:bodyPr wrap="square" rtlCol="0">
            <a:spAutoFit/>
          </a:bodyPr>
          <a:lstStyle/>
          <a:p>
            <a:pPr algn="ctr"/>
            <a:r>
              <a:rPr lang="fr-FR" sz="3600" b="1" dirty="0" smtClean="0"/>
              <a:t>3- De la finance islamique en Algérie</a:t>
            </a:r>
          </a:p>
          <a:p>
            <a:pPr algn="ctr"/>
            <a:r>
              <a:rPr lang="fr-FR" sz="3600" b="1" dirty="0" smtClean="0"/>
              <a:t>Intégration de la différence</a:t>
            </a:r>
            <a:endParaRPr lang="fr-FR" sz="3600" b="1"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ctrTitle"/>
          </p:nvPr>
        </p:nvSpPr>
        <p:spPr>
          <a:xfrm>
            <a:off x="0" y="0"/>
            <a:ext cx="9144000" cy="6858000"/>
          </a:xfrm>
        </p:spPr>
        <p:txBody>
          <a:bodyPr>
            <a:normAutofit fontScale="90000"/>
          </a:bodyPr>
          <a:lstStyle/>
          <a:p>
            <a:pPr rtl="1"/>
            <a:r>
              <a:rPr lang="ar-DZ" dirty="0" smtClean="0"/>
              <a:t/>
            </a:r>
            <a:br>
              <a:rPr lang="ar-DZ" dirty="0" smtClean="0"/>
            </a:br>
            <a:r>
              <a:rPr lang="ar-DZ" dirty="0"/>
              <a:t/>
            </a:r>
            <a:br>
              <a:rPr lang="ar-DZ" dirty="0"/>
            </a:br>
            <a:r>
              <a:rPr lang="ar-DZ" dirty="0" smtClean="0"/>
              <a:t/>
            </a:r>
            <a:br>
              <a:rPr lang="ar-DZ" dirty="0" smtClean="0"/>
            </a:br>
            <a:r>
              <a:rPr lang="ar-DZ" dirty="0"/>
              <a:t/>
            </a:r>
            <a:br>
              <a:rPr lang="ar-DZ" dirty="0"/>
            </a:br>
            <a:r>
              <a:rPr lang="ar-DZ" dirty="0" smtClean="0"/>
              <a:t/>
            </a:r>
            <a:br>
              <a:rPr lang="ar-DZ" dirty="0" smtClean="0"/>
            </a:br>
            <a:r>
              <a:rPr lang="ar-DZ" dirty="0"/>
              <a:t/>
            </a:r>
            <a:br>
              <a:rPr lang="ar-DZ" dirty="0"/>
            </a:br>
            <a:r>
              <a:rPr lang="ar-DZ" dirty="0" smtClean="0"/>
              <a:t/>
            </a:r>
            <a:br>
              <a:rPr lang="ar-DZ" dirty="0" smtClean="0"/>
            </a:br>
            <a:r>
              <a:rPr lang="ar-DZ" dirty="0"/>
              <a:t/>
            </a:r>
            <a:br>
              <a:rPr lang="ar-DZ" dirty="0"/>
            </a:br>
            <a:r>
              <a:rPr lang="ar-DZ" dirty="0"/>
              <a:t/>
            </a:r>
            <a:br>
              <a:rPr lang="ar-DZ" dirty="0"/>
            </a:br>
            <a:r>
              <a:rPr lang="ar-DZ" dirty="0" smtClean="0"/>
              <a:t/>
            </a:r>
            <a:br>
              <a:rPr lang="ar-DZ" dirty="0" smtClean="0"/>
            </a:br>
            <a:r>
              <a:rPr lang="ar-DZ" dirty="0"/>
              <a:t/>
            </a:r>
            <a:br>
              <a:rPr lang="ar-DZ" dirty="0"/>
            </a:br>
            <a:r>
              <a:rPr lang="ar-DZ" dirty="0" smtClean="0"/>
              <a:t/>
            </a:r>
            <a:br>
              <a:rPr lang="ar-DZ" dirty="0" smtClean="0"/>
            </a:br>
            <a:r>
              <a:rPr lang="ar-DZ" dirty="0"/>
              <a:t/>
            </a:r>
            <a:br>
              <a:rPr lang="ar-DZ" dirty="0"/>
            </a:br>
            <a:r>
              <a:rPr lang="ar-DZ" dirty="0" smtClean="0"/>
              <a:t/>
            </a:r>
            <a:br>
              <a:rPr lang="ar-DZ" dirty="0" smtClean="0"/>
            </a:br>
            <a:endParaRPr lang="fr-FR" dirty="0"/>
          </a:p>
        </p:txBody>
      </p:sp>
      <p:pic>
        <p:nvPicPr>
          <p:cNvPr id="1028" name="Picture 4" descr="http://www.ag-bank.com/art2/2.jpg"/>
          <p:cNvPicPr>
            <a:picLocks noChangeAspect="1" noChangeArrowheads="1"/>
          </p:cNvPicPr>
          <p:nvPr/>
        </p:nvPicPr>
        <p:blipFill>
          <a:blip r:embed="rId2"/>
          <a:srcRect/>
          <a:stretch>
            <a:fillRect/>
          </a:stretch>
        </p:blipFill>
        <p:spPr bwMode="auto">
          <a:xfrm>
            <a:off x="4063696" y="1875749"/>
            <a:ext cx="1713372" cy="1337228"/>
          </a:xfrm>
          <a:prstGeom prst="rect">
            <a:avLst/>
          </a:prstGeom>
          <a:noFill/>
        </p:spPr>
      </p:pic>
      <p:pic>
        <p:nvPicPr>
          <p:cNvPr id="1030" name="Picture 6" descr="http://www.bledco.com/images/business/b_201210162303095_195x180"/>
          <p:cNvPicPr>
            <a:picLocks noChangeAspect="1" noChangeArrowheads="1"/>
          </p:cNvPicPr>
          <p:nvPr/>
        </p:nvPicPr>
        <p:blipFill>
          <a:blip r:embed="rId3"/>
          <a:srcRect/>
          <a:stretch>
            <a:fillRect/>
          </a:stretch>
        </p:blipFill>
        <p:spPr bwMode="auto">
          <a:xfrm>
            <a:off x="1887853" y="1103679"/>
            <a:ext cx="1643074" cy="3757649"/>
          </a:xfrm>
          <a:prstGeom prst="rect">
            <a:avLst/>
          </a:prstGeom>
          <a:noFill/>
        </p:spPr>
      </p:pic>
      <p:pic>
        <p:nvPicPr>
          <p:cNvPr id="1032" name="Picture 8" descr="https://encrypted-tbn1.gstatic.com/images?q=tbn:ANd9GcQcey0g-xeQ3OPz3da2Kgrf1p7iIM9JDHiuIF6hS5cL4TikprEK"/>
          <p:cNvPicPr>
            <a:picLocks noChangeAspect="1" noChangeArrowheads="1"/>
          </p:cNvPicPr>
          <p:nvPr/>
        </p:nvPicPr>
        <p:blipFill>
          <a:blip r:embed="rId4"/>
          <a:srcRect/>
          <a:stretch>
            <a:fillRect/>
          </a:stretch>
        </p:blipFill>
        <p:spPr bwMode="auto">
          <a:xfrm>
            <a:off x="343802" y="1217991"/>
            <a:ext cx="1693992" cy="3643338"/>
          </a:xfrm>
          <a:prstGeom prst="rect">
            <a:avLst/>
          </a:prstGeom>
          <a:noFill/>
        </p:spPr>
      </p:pic>
      <p:sp>
        <p:nvSpPr>
          <p:cNvPr id="10" name="ZoneTexte 9"/>
          <p:cNvSpPr txBox="1"/>
          <p:nvPr/>
        </p:nvSpPr>
        <p:spPr>
          <a:xfrm>
            <a:off x="0" y="285728"/>
            <a:ext cx="9340121" cy="523220"/>
          </a:xfrm>
          <a:prstGeom prst="rect">
            <a:avLst/>
          </a:prstGeom>
          <a:noFill/>
        </p:spPr>
        <p:txBody>
          <a:bodyPr wrap="none" rtlCol="0">
            <a:spAutoFit/>
          </a:bodyPr>
          <a:lstStyle/>
          <a:p>
            <a:r>
              <a:rPr lang="fr-FR" sz="2800" b="1" dirty="0" smtClean="0"/>
              <a:t>En Algérie : Un démarrage timide mais un intérêt grandissant </a:t>
            </a:r>
            <a:endParaRPr lang="fr-FR" sz="2800" b="1" dirty="0"/>
          </a:p>
        </p:txBody>
      </p:sp>
      <p:pic>
        <p:nvPicPr>
          <p:cNvPr id="4097" name="Picture 1" descr="C:\Users\Nacer\Desktop\logo-tba.png"/>
          <p:cNvPicPr>
            <a:picLocks noChangeAspect="1" noChangeArrowheads="1"/>
          </p:cNvPicPr>
          <p:nvPr/>
        </p:nvPicPr>
        <p:blipFill>
          <a:blip r:embed="rId5"/>
          <a:srcRect/>
          <a:stretch>
            <a:fillRect/>
          </a:stretch>
        </p:blipFill>
        <p:spPr bwMode="auto">
          <a:xfrm>
            <a:off x="5777068" y="2180548"/>
            <a:ext cx="1554883" cy="1143008"/>
          </a:xfrm>
          <a:prstGeom prst="rect">
            <a:avLst/>
          </a:prstGeom>
          <a:noFill/>
        </p:spPr>
      </p:pic>
      <p:sp>
        <p:nvSpPr>
          <p:cNvPr id="2" name="AutoShape 2" descr="http://www.algerie-eco.com/wp-content/uploads/2016/05/The_Housing_Bank_for_Trade_Finance.jpg"/>
          <p:cNvSpPr>
            <a:spLocks noChangeAspect="1" noChangeArrowheads="1"/>
          </p:cNvSpPr>
          <p:nvPr/>
        </p:nvSpPr>
        <p:spPr bwMode="auto">
          <a:xfrm>
            <a:off x="155575" y="-914400"/>
            <a:ext cx="2857500" cy="19050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3" name="AutoShape 4" descr="http://www.algerie-eco.com/wp-content/uploads/2016/05/The_Housing_Bank_for_Trade_Finance.jpg"/>
          <p:cNvSpPr>
            <a:spLocks noChangeAspect="1" noChangeArrowheads="1"/>
          </p:cNvSpPr>
          <p:nvPr/>
        </p:nvSpPr>
        <p:spPr bwMode="auto">
          <a:xfrm>
            <a:off x="307975" y="-762000"/>
            <a:ext cx="2857500" cy="19050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6" name="AutoShape 6" descr="http://www.algerie-eco.com/wp-content/uploads/2016/05/The_Housing_Bank_for_Trade_Finance.jpg"/>
          <p:cNvSpPr>
            <a:spLocks noChangeAspect="1" noChangeArrowheads="1"/>
          </p:cNvSpPr>
          <p:nvPr/>
        </p:nvSpPr>
        <p:spPr bwMode="auto">
          <a:xfrm>
            <a:off x="460375" y="-609600"/>
            <a:ext cx="2857500" cy="19050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7" name="AutoShape 8" descr="http://www.algerie-eco.com/wp-content/uploads/2016/05/The_Housing_Bank_for_Trade_Finance.jpg"/>
          <p:cNvSpPr>
            <a:spLocks noChangeAspect="1" noChangeArrowheads="1"/>
          </p:cNvSpPr>
          <p:nvPr/>
        </p:nvSpPr>
        <p:spPr bwMode="auto">
          <a:xfrm>
            <a:off x="612775" y="-457200"/>
            <a:ext cx="2857500" cy="19050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2" name="AutoShape 10" descr="http://www.algerie-eco.com/wp-content/uploads/2016/05/The_Housing_Bank_for_Trade_Finance.jpg"/>
          <p:cNvSpPr>
            <a:spLocks noChangeAspect="1" noChangeArrowheads="1"/>
          </p:cNvSpPr>
          <p:nvPr/>
        </p:nvSpPr>
        <p:spPr bwMode="auto">
          <a:xfrm>
            <a:off x="765175" y="-304800"/>
            <a:ext cx="2857500" cy="19050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3" name="AutoShape 12" descr="http://www.dalipub.com/upload/20120414100148.jpeg"/>
          <p:cNvSpPr>
            <a:spLocks noChangeAspect="1" noChangeArrowheads="1"/>
          </p:cNvSpPr>
          <p:nvPr/>
        </p:nvSpPr>
        <p:spPr bwMode="auto">
          <a:xfrm>
            <a:off x="155575" y="-1371600"/>
            <a:ext cx="4381500" cy="28575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4" name="AutoShape 14" descr="http://www.dalipub.com/upload/20120414100148.jpeg"/>
          <p:cNvSpPr>
            <a:spLocks noChangeAspect="1" noChangeArrowheads="1"/>
          </p:cNvSpPr>
          <p:nvPr/>
        </p:nvSpPr>
        <p:spPr bwMode="auto">
          <a:xfrm>
            <a:off x="307975" y="-1219200"/>
            <a:ext cx="4381500" cy="28575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5" name="AutoShape 16" descr="http://www.dalipub.com/upload/20120414100148.jpeg"/>
          <p:cNvSpPr>
            <a:spLocks noChangeAspect="1" noChangeArrowheads="1"/>
          </p:cNvSpPr>
          <p:nvPr/>
        </p:nvSpPr>
        <p:spPr bwMode="auto">
          <a:xfrm>
            <a:off x="460375" y="-1066800"/>
            <a:ext cx="4381500" cy="28575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6" name="AutoShape 18" descr="Résultat de recherche d'images pour &quot;housing bank&quot;"/>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42003" name="Picture 19" descr="C:\Users\nasser.hideur\Desktop\oo.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331951" y="1755897"/>
            <a:ext cx="1714500" cy="1382084"/>
          </a:xfrm>
          <a:prstGeom prst="rect">
            <a:avLst/>
          </a:prstGeom>
          <a:noFill/>
          <a:extLst>
            <a:ext uri="{909E8E84-426E-40DD-AFC4-6F175D3DCCD1}">
              <a14:hiddenFill xmlns:a14="http://schemas.microsoft.com/office/drawing/2010/main">
                <a:solidFill>
                  <a:srgbClr val="FFFFFF"/>
                </a:solidFill>
              </a14:hiddenFill>
            </a:ext>
          </a:extLst>
        </p:spPr>
      </p:pic>
      <p:sp>
        <p:nvSpPr>
          <p:cNvPr id="17" name="TextBox 16"/>
          <p:cNvSpPr txBox="1"/>
          <p:nvPr/>
        </p:nvSpPr>
        <p:spPr>
          <a:xfrm>
            <a:off x="4743900" y="4861328"/>
            <a:ext cx="3722622" cy="1200329"/>
          </a:xfrm>
          <a:prstGeom prst="rect">
            <a:avLst/>
          </a:prstGeom>
          <a:noFill/>
        </p:spPr>
        <p:txBody>
          <a:bodyPr wrap="none" rtlCol="0">
            <a:spAutoFit/>
          </a:bodyPr>
          <a:lstStyle/>
          <a:p>
            <a:pPr algn="ctr"/>
            <a:r>
              <a:rPr lang="fr-FR" sz="2400" b="1" dirty="0" smtClean="0"/>
              <a:t>PROJETS EN COURS</a:t>
            </a:r>
          </a:p>
          <a:p>
            <a:pPr algn="ctr"/>
            <a:r>
              <a:rPr lang="fr-FR" sz="2400" b="1" dirty="0" smtClean="0"/>
              <a:t>BDL- CNEP- BADR-CPA- BNA</a:t>
            </a:r>
          </a:p>
          <a:p>
            <a:pPr algn="ctr"/>
            <a:r>
              <a:rPr lang="fr-FR" sz="2400" b="1" dirty="0" smtClean="0"/>
              <a:t>2017-2018</a:t>
            </a:r>
            <a:endParaRPr lang="fr-FR" sz="2400" b="1" dirty="0"/>
          </a:p>
        </p:txBody>
      </p:sp>
      <p:sp>
        <p:nvSpPr>
          <p:cNvPr id="19" name="TextBox 18"/>
          <p:cNvSpPr txBox="1"/>
          <p:nvPr/>
        </p:nvSpPr>
        <p:spPr>
          <a:xfrm>
            <a:off x="38629" y="5092160"/>
            <a:ext cx="3770328" cy="369332"/>
          </a:xfrm>
          <a:prstGeom prst="rect">
            <a:avLst/>
          </a:prstGeom>
          <a:noFill/>
        </p:spPr>
        <p:txBody>
          <a:bodyPr wrap="none" rtlCol="0">
            <a:spAutoFit/>
          </a:bodyPr>
          <a:lstStyle/>
          <a:p>
            <a:r>
              <a:rPr lang="fr-FR" b="1" dirty="0" smtClean="0"/>
              <a:t>Banques totalement sharia </a:t>
            </a:r>
            <a:r>
              <a:rPr lang="fr-FR" b="1" dirty="0" err="1" smtClean="0"/>
              <a:t>compliant</a:t>
            </a:r>
            <a:endParaRPr lang="fr-FR" b="1" dirty="0"/>
          </a:p>
        </p:txBody>
      </p:sp>
      <p:sp>
        <p:nvSpPr>
          <p:cNvPr id="20" name="TextBox 19"/>
          <p:cNvSpPr txBox="1"/>
          <p:nvPr/>
        </p:nvSpPr>
        <p:spPr>
          <a:xfrm>
            <a:off x="5154400" y="3806196"/>
            <a:ext cx="2773003" cy="369332"/>
          </a:xfrm>
          <a:prstGeom prst="rect">
            <a:avLst/>
          </a:prstGeom>
          <a:noFill/>
        </p:spPr>
        <p:txBody>
          <a:bodyPr wrap="none" rtlCol="0">
            <a:spAutoFit/>
          </a:bodyPr>
          <a:lstStyle/>
          <a:p>
            <a:r>
              <a:rPr lang="fr-FR" b="1" dirty="0" smtClean="0"/>
              <a:t>Windows </a:t>
            </a:r>
            <a:r>
              <a:rPr lang="fr-FR" b="1" dirty="0" err="1" smtClean="0"/>
              <a:t>shari’a</a:t>
            </a:r>
            <a:r>
              <a:rPr lang="fr-FR" b="1" dirty="0" smtClean="0"/>
              <a:t> </a:t>
            </a:r>
            <a:r>
              <a:rPr lang="fr-FR" b="1" dirty="0" err="1" smtClean="0"/>
              <a:t>compliant</a:t>
            </a:r>
            <a:endParaRPr lang="fr-FR" b="1"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pPr>
              <a:defRPr/>
            </a:pPr>
            <a:fld id="{8B542574-EE54-4D37-9ED9-4D2F1A135D7A}" type="slidenum">
              <a:rPr lang="fr-FR" smtClean="0"/>
              <a:pPr>
                <a:defRPr/>
              </a:pPr>
              <a:t>26</a:t>
            </a:fld>
            <a:endParaRPr lang="fr-FR"/>
          </a:p>
        </p:txBody>
      </p:sp>
      <p:sp>
        <p:nvSpPr>
          <p:cNvPr id="7170" name="Titre 1"/>
          <p:cNvSpPr>
            <a:spLocks noGrp="1"/>
          </p:cNvSpPr>
          <p:nvPr>
            <p:ph type="ctrTitle" idx="4294967295"/>
          </p:nvPr>
        </p:nvSpPr>
        <p:spPr>
          <a:xfrm>
            <a:off x="0" y="0"/>
            <a:ext cx="9144000" cy="6858000"/>
          </a:xfrm>
        </p:spPr>
        <p:txBody>
          <a:bodyPr/>
          <a:lstStyle/>
          <a:p>
            <a:pPr algn="l"/>
            <a:r>
              <a:rPr lang="fr-FR" sz="5400" b="1" dirty="0" smtClean="0"/>
              <a:t>    Régime juridique standard</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ChangeArrowheads="1"/>
          </p:cNvSpPr>
          <p:nvPr/>
        </p:nvSpPr>
        <p:spPr bwMode="auto">
          <a:xfrm>
            <a:off x="0" y="0"/>
            <a:ext cx="9144000" cy="5632311"/>
          </a:xfrm>
          <a:prstGeom prst="rect">
            <a:avLst/>
          </a:prstGeom>
          <a:noFill/>
          <a:ln w="9525">
            <a:noFill/>
            <a:miter lim="800000"/>
            <a:headEnd/>
            <a:tailEnd/>
          </a:ln>
        </p:spPr>
        <p:txBody>
          <a:bodyPr>
            <a:spAutoFit/>
          </a:bodyPr>
          <a:lstStyle/>
          <a:p>
            <a:pPr algn="ctr"/>
            <a:endParaRPr lang="fr-FR" sz="3600" b="1" dirty="0">
              <a:latin typeface="Tahoma" pitchFamily="34" charset="0"/>
            </a:endParaRPr>
          </a:p>
          <a:p>
            <a:endParaRPr lang="fr-FR" sz="3600" b="1" dirty="0">
              <a:latin typeface="Tahoma" pitchFamily="34" charset="0"/>
            </a:endParaRPr>
          </a:p>
          <a:p>
            <a:pPr>
              <a:buFont typeface="Wingdings" pitchFamily="2" charset="2"/>
              <a:buChar char="q"/>
            </a:pPr>
            <a:r>
              <a:rPr lang="fr-FR" sz="3600" b="1" dirty="0">
                <a:latin typeface="Tahoma" pitchFamily="34" charset="0"/>
              </a:rPr>
              <a:t> Une loi bancaire standard: Pas de dispositions particulières pour les activités bancaires </a:t>
            </a:r>
            <a:r>
              <a:rPr lang="fr-FR" sz="3600" b="1" dirty="0" err="1">
                <a:latin typeface="Tahoma" pitchFamily="34" charset="0"/>
              </a:rPr>
              <a:t>char’ia</a:t>
            </a:r>
            <a:r>
              <a:rPr lang="fr-FR" sz="3600" b="1" dirty="0">
                <a:latin typeface="Tahoma" pitchFamily="34" charset="0"/>
              </a:rPr>
              <a:t> compatibles.</a:t>
            </a:r>
          </a:p>
          <a:p>
            <a:endParaRPr lang="fr-FR" sz="3600" b="1" dirty="0">
              <a:latin typeface="Tahoma" pitchFamily="34" charset="0"/>
            </a:endParaRPr>
          </a:p>
          <a:p>
            <a:pPr>
              <a:buFont typeface="Wingdings" pitchFamily="2" charset="2"/>
              <a:buChar char="q"/>
            </a:pPr>
            <a:r>
              <a:rPr lang="fr-FR" sz="3600" b="1" dirty="0">
                <a:latin typeface="Tahoma" pitchFamily="34" charset="0"/>
              </a:rPr>
              <a:t> Activités  tolérées  mais  soumises au même régime juridique que les  pratiques conventionnelles.  </a:t>
            </a:r>
          </a:p>
        </p:txBody>
      </p:sp>
      <p:sp>
        <p:nvSpPr>
          <p:cNvPr id="3" name="Espace réservé du numéro de diapositive 2"/>
          <p:cNvSpPr>
            <a:spLocks noGrp="1"/>
          </p:cNvSpPr>
          <p:nvPr>
            <p:ph type="sldNum" sz="quarter" idx="12"/>
          </p:nvPr>
        </p:nvSpPr>
        <p:spPr/>
        <p:txBody>
          <a:bodyPr/>
          <a:lstStyle/>
          <a:p>
            <a:pPr>
              <a:defRPr/>
            </a:pPr>
            <a:fld id="{216B9958-C499-4FAB-987B-CBF1252626FC}" type="slidenum">
              <a:rPr lang="fr-FR" smtClean="0"/>
              <a:pPr>
                <a:defRPr/>
              </a:pPr>
              <a:t>27</a:t>
            </a:fld>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42">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24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0" y="0"/>
            <a:ext cx="9144000" cy="6124754"/>
          </a:xfrm>
          <a:prstGeom prst="rect">
            <a:avLst/>
          </a:prstGeom>
          <a:noFill/>
          <a:ln w="9525">
            <a:noFill/>
            <a:miter lim="800000"/>
            <a:headEnd/>
            <a:tailEnd/>
          </a:ln>
        </p:spPr>
        <p:txBody>
          <a:bodyPr>
            <a:spAutoFit/>
          </a:bodyPr>
          <a:lstStyle/>
          <a:p>
            <a:pPr algn="ctr"/>
            <a:endParaRPr lang="fr-FR" sz="2800" b="1" dirty="0">
              <a:latin typeface="Tahoma" pitchFamily="34" charset="0"/>
            </a:endParaRPr>
          </a:p>
          <a:p>
            <a:endParaRPr lang="fr-FR" sz="2800" b="1" dirty="0" smtClean="0">
              <a:latin typeface="Tahoma" pitchFamily="34" charset="0"/>
            </a:endParaRPr>
          </a:p>
          <a:p>
            <a:endParaRPr lang="fr-FR" sz="2800" b="1" dirty="0">
              <a:latin typeface="Tahoma" pitchFamily="34" charset="0"/>
            </a:endParaRPr>
          </a:p>
          <a:p>
            <a:pPr>
              <a:buFont typeface="Wingdings" pitchFamily="2" charset="2"/>
              <a:buChar char="q"/>
            </a:pPr>
            <a:r>
              <a:rPr lang="fr-FR" sz="2800" b="1" dirty="0">
                <a:latin typeface="Tahoma" pitchFamily="34" charset="0"/>
              </a:rPr>
              <a:t> Les Institutions financières islamiques peuvent structurer en interne leurs produits de manière </a:t>
            </a:r>
            <a:r>
              <a:rPr lang="fr-FR" sz="2800" b="1" dirty="0" err="1">
                <a:latin typeface="Tahoma" pitchFamily="34" charset="0"/>
              </a:rPr>
              <a:t>shari’a</a:t>
            </a:r>
            <a:r>
              <a:rPr lang="fr-FR" sz="2800" b="1" dirty="0">
                <a:latin typeface="Tahoma" pitchFamily="34" charset="0"/>
              </a:rPr>
              <a:t> compatible.</a:t>
            </a:r>
          </a:p>
          <a:p>
            <a:endParaRPr lang="fr-FR" sz="2800" b="1" dirty="0">
              <a:latin typeface="Tahoma" pitchFamily="34" charset="0"/>
            </a:endParaRPr>
          </a:p>
          <a:p>
            <a:pPr>
              <a:buFont typeface="Wingdings" pitchFamily="2" charset="2"/>
              <a:buChar char="q"/>
            </a:pPr>
            <a:r>
              <a:rPr lang="fr-FR" sz="2800" b="1" dirty="0">
                <a:latin typeface="Tahoma" pitchFamily="34" charset="0"/>
              </a:rPr>
              <a:t> Toutefois  ces produits sont  juridiquement qualifiés d’opérations bancaires conventionnelles par les autorités de supervision. </a:t>
            </a:r>
          </a:p>
          <a:p>
            <a:pPr>
              <a:buFont typeface="Wingdings" pitchFamily="2" charset="2"/>
              <a:buChar char="q"/>
            </a:pPr>
            <a:endParaRPr lang="fr-FR" sz="2800" b="1" dirty="0">
              <a:latin typeface="Tahoma" pitchFamily="34" charset="0"/>
            </a:endParaRPr>
          </a:p>
          <a:p>
            <a:pPr>
              <a:buFont typeface="Wingdings" pitchFamily="2" charset="2"/>
              <a:buChar char="q"/>
            </a:pPr>
            <a:r>
              <a:rPr lang="fr-FR" sz="2800" b="1" dirty="0">
                <a:latin typeface="Tahoma" pitchFamily="34" charset="0"/>
              </a:rPr>
              <a:t> La définition légale des opérations de </a:t>
            </a:r>
            <a:r>
              <a:rPr lang="fr-FR" sz="2800" b="1" dirty="0" smtClean="0">
                <a:latin typeface="Tahoma" pitchFamily="34" charset="0"/>
              </a:rPr>
              <a:t>banque ne </a:t>
            </a:r>
            <a:r>
              <a:rPr lang="fr-FR" sz="2800" b="1" dirty="0">
                <a:latin typeface="Tahoma" pitchFamily="34" charset="0"/>
              </a:rPr>
              <a:t>correspond pas aux produits équivalents proposés par les banques </a:t>
            </a:r>
            <a:r>
              <a:rPr lang="fr-FR" sz="2800" b="1" dirty="0" smtClean="0">
                <a:latin typeface="Tahoma" pitchFamily="34" charset="0"/>
              </a:rPr>
              <a:t>islamiques</a:t>
            </a:r>
            <a:endParaRPr lang="fr-FR" sz="2800" b="1" dirty="0">
              <a:latin typeface="Tahoma" pitchFamily="34" charset="0"/>
            </a:endParaRPr>
          </a:p>
        </p:txBody>
      </p:sp>
      <p:sp>
        <p:nvSpPr>
          <p:cNvPr id="3" name="Espace réservé du numéro de diapositive 2"/>
          <p:cNvSpPr>
            <a:spLocks noGrp="1"/>
          </p:cNvSpPr>
          <p:nvPr>
            <p:ph type="sldNum" sz="quarter" idx="12"/>
          </p:nvPr>
        </p:nvSpPr>
        <p:spPr/>
        <p:txBody>
          <a:bodyPr/>
          <a:lstStyle/>
          <a:p>
            <a:pPr>
              <a:defRPr/>
            </a:pPr>
            <a:fld id="{611D726E-A14C-464B-BF8F-AA79CA5C8CFE}" type="slidenum">
              <a:rPr lang="fr-FR" smtClean="0"/>
              <a:pPr>
                <a:defRPr/>
              </a:pPr>
              <a:t>28</a:t>
            </a:fld>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266">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266">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26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6"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pPr>
              <a:defRPr/>
            </a:pPr>
            <a:fld id="{8B542574-EE54-4D37-9ED9-4D2F1A135D7A}" type="slidenum">
              <a:rPr lang="fr-FR" smtClean="0"/>
              <a:pPr>
                <a:defRPr/>
              </a:pPr>
              <a:t>29</a:t>
            </a:fld>
            <a:endParaRPr lang="fr-FR"/>
          </a:p>
        </p:txBody>
      </p:sp>
      <p:sp>
        <p:nvSpPr>
          <p:cNvPr id="7170" name="Titre 1"/>
          <p:cNvSpPr>
            <a:spLocks noGrp="1"/>
          </p:cNvSpPr>
          <p:nvPr>
            <p:ph type="ctrTitle" idx="4294967295"/>
          </p:nvPr>
        </p:nvSpPr>
        <p:spPr>
          <a:xfrm>
            <a:off x="0" y="0"/>
            <a:ext cx="9144000" cy="6858000"/>
          </a:xfrm>
        </p:spPr>
        <p:txBody>
          <a:bodyPr/>
          <a:lstStyle/>
          <a:p>
            <a:pPr algn="l"/>
            <a:r>
              <a:rPr lang="fr-FR" sz="5400" b="1" dirty="0" smtClean="0"/>
              <a:t>Double qualification </a:t>
            </a:r>
            <a:br>
              <a:rPr lang="fr-FR" sz="5400" b="1" dirty="0" smtClean="0"/>
            </a:br>
            <a:r>
              <a:rPr lang="fr-FR" sz="5400" b="1" dirty="0" smtClean="0"/>
              <a:t/>
            </a:r>
            <a:br>
              <a:rPr lang="fr-FR" sz="5400" b="1" dirty="0" smtClean="0"/>
            </a:br>
            <a:r>
              <a:rPr lang="fr-FR" sz="5400" b="1" dirty="0" smtClean="0"/>
              <a:t>Différences admises mais non reconnues</a:t>
            </a:r>
            <a:br>
              <a:rPr lang="fr-FR" sz="5400" b="1" dirty="0" smtClean="0"/>
            </a:br>
            <a:r>
              <a:rPr lang="fr-FR" sz="5400" b="1" dirty="0" smtClean="0"/>
              <a:t/>
            </a:r>
            <a:br>
              <a:rPr lang="fr-FR" sz="5400" b="1" dirty="0" smtClean="0"/>
            </a:br>
            <a:r>
              <a:rPr lang="fr-FR" sz="5400" b="1" dirty="0" smtClean="0"/>
              <a:t>Quelques ouvertures timides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pPr>
              <a:defRPr/>
            </a:pPr>
            <a:fld id="{8B542574-EE54-4D37-9ED9-4D2F1A135D7A}" type="slidenum">
              <a:rPr lang="fr-FR" smtClean="0"/>
              <a:pPr>
                <a:defRPr/>
              </a:pPr>
              <a:t>3</a:t>
            </a:fld>
            <a:endParaRPr lang="fr-FR"/>
          </a:p>
        </p:txBody>
      </p:sp>
      <p:pic>
        <p:nvPicPr>
          <p:cNvPr id="5" name="Picture 2" descr="http://ifecenter.com/Bayan/sites/default/files/imagehandler.ashx4_.jpg"/>
          <p:cNvPicPr>
            <a:picLocks noChangeAspect="1" noChangeArrowheads="1"/>
          </p:cNvPicPr>
          <p:nvPr/>
        </p:nvPicPr>
        <p:blipFill>
          <a:blip r:embed="rId2"/>
          <a:srcRect/>
          <a:stretch>
            <a:fillRect/>
          </a:stretch>
        </p:blipFill>
        <p:spPr bwMode="auto">
          <a:xfrm>
            <a:off x="0" y="1285860"/>
            <a:ext cx="9144000" cy="5572140"/>
          </a:xfrm>
          <a:prstGeom prst="rect">
            <a:avLst/>
          </a:prstGeom>
          <a:noFill/>
        </p:spPr>
      </p:pic>
      <p:sp>
        <p:nvSpPr>
          <p:cNvPr id="6" name="Rectangle 5"/>
          <p:cNvSpPr/>
          <p:nvPr/>
        </p:nvSpPr>
        <p:spPr>
          <a:xfrm>
            <a:off x="500034" y="214290"/>
            <a:ext cx="7929618" cy="707886"/>
          </a:xfrm>
          <a:prstGeom prst="rect">
            <a:avLst/>
          </a:prstGeom>
        </p:spPr>
        <p:txBody>
          <a:bodyPr wrap="square">
            <a:spAutoFit/>
          </a:bodyPr>
          <a:lstStyle/>
          <a:p>
            <a:pPr algn="ctr" rtl="1"/>
            <a:r>
              <a:rPr lang="fr-FR" sz="4000" b="1" dirty="0" smtClean="0"/>
              <a:t>1- De la </a:t>
            </a:r>
            <a:r>
              <a:rPr lang="fr-FR" sz="4000" b="1" dirty="0" err="1" smtClean="0"/>
              <a:t>financce</a:t>
            </a:r>
            <a:r>
              <a:rPr lang="fr-FR" sz="4000" b="1" dirty="0" smtClean="0"/>
              <a:t> islamique </a:t>
            </a:r>
            <a:endParaRPr lang="fr-FR" sz="4000" b="1"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pPr>
              <a:defRPr/>
            </a:pPr>
            <a:fld id="{8B542574-EE54-4D37-9ED9-4D2F1A135D7A}" type="slidenum">
              <a:rPr lang="fr-FR" smtClean="0"/>
              <a:pPr>
                <a:defRPr/>
              </a:pPr>
              <a:t>30</a:t>
            </a:fld>
            <a:endParaRPr lang="fr-FR"/>
          </a:p>
        </p:txBody>
      </p:sp>
      <p:sp>
        <p:nvSpPr>
          <p:cNvPr id="7170" name="Titre 1"/>
          <p:cNvSpPr>
            <a:spLocks noGrp="1"/>
          </p:cNvSpPr>
          <p:nvPr>
            <p:ph type="ctrTitle" idx="4294967295"/>
          </p:nvPr>
        </p:nvSpPr>
        <p:spPr>
          <a:xfrm>
            <a:off x="0" y="0"/>
            <a:ext cx="9144000" cy="6858000"/>
          </a:xfrm>
        </p:spPr>
        <p:txBody>
          <a:bodyPr>
            <a:normAutofit/>
          </a:bodyPr>
          <a:lstStyle/>
          <a:p>
            <a:pPr algn="l"/>
            <a:r>
              <a:rPr lang="fr-FR" sz="3600" b="1" dirty="0" smtClean="0"/>
              <a:t>Exemples:</a:t>
            </a:r>
            <a:br>
              <a:rPr lang="fr-FR" sz="3600" b="1" dirty="0" smtClean="0"/>
            </a:br>
            <a:r>
              <a:rPr lang="fr-FR" sz="3600" b="1" dirty="0"/>
              <a:t/>
            </a:r>
            <a:br>
              <a:rPr lang="fr-FR" sz="3600" b="1" dirty="0"/>
            </a:br>
            <a:r>
              <a:rPr lang="fr-FR" sz="3600" b="1" dirty="0" smtClean="0"/>
              <a:t>Conditions générales de banque spécifiques</a:t>
            </a:r>
            <a:br>
              <a:rPr lang="fr-FR" sz="3600" b="1" dirty="0" smtClean="0"/>
            </a:br>
            <a:r>
              <a:rPr lang="fr-FR" sz="3600" b="1" dirty="0" smtClean="0"/>
              <a:t/>
            </a:r>
            <a:br>
              <a:rPr lang="fr-FR" sz="3600" b="1" dirty="0" smtClean="0"/>
            </a:br>
            <a:r>
              <a:rPr lang="fr-FR" sz="3600" b="1" dirty="0" smtClean="0"/>
              <a:t>Modalités d’intervention sur le marché monétaires particulières</a:t>
            </a:r>
            <a:br>
              <a:rPr lang="fr-FR" sz="3600" b="1" dirty="0" smtClean="0"/>
            </a:br>
            <a:r>
              <a:rPr lang="fr-FR" sz="3600" b="1" dirty="0"/>
              <a:t/>
            </a:r>
            <a:br>
              <a:rPr lang="fr-FR" sz="3600" b="1" dirty="0"/>
            </a:br>
            <a:r>
              <a:rPr lang="fr-FR" sz="3600" b="1" dirty="0" smtClean="0"/>
              <a:t>Mécanismes de refinancement des crédits immobiliers adaptés</a:t>
            </a:r>
            <a:br>
              <a:rPr lang="fr-FR" sz="3600" b="1" dirty="0" smtClean="0"/>
            </a:br>
            <a:r>
              <a:rPr lang="fr-FR" sz="3600" b="1" dirty="0"/>
              <a:t/>
            </a:r>
            <a:br>
              <a:rPr lang="fr-FR" sz="3600" b="1" dirty="0"/>
            </a:br>
            <a:r>
              <a:rPr lang="fr-FR" sz="3600" b="1" dirty="0" smtClean="0"/>
              <a:t>Financements consortiaux aménagés</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26" name="Object 2"/>
          <p:cNvGraphicFramePr>
            <a:graphicFrameLocks noChangeAspect="1"/>
          </p:cNvGraphicFramePr>
          <p:nvPr/>
        </p:nvGraphicFramePr>
        <p:xfrm>
          <a:off x="0" y="2143116"/>
          <a:ext cx="3500462" cy="2928958"/>
        </p:xfrm>
        <a:graphic>
          <a:graphicData uri="http://schemas.openxmlformats.org/presentationml/2006/ole">
            <mc:AlternateContent xmlns:mc="http://schemas.openxmlformats.org/markup-compatibility/2006">
              <mc:Choice xmlns:v="urn:schemas-microsoft-com:vml" Requires="v">
                <p:oleObj spid="_x0000_s41017" name="Clip" r:id="rId3" imgW="5738400" imgH="4030200" progId="">
                  <p:embed/>
                </p:oleObj>
              </mc:Choice>
              <mc:Fallback>
                <p:oleObj name="Clip" r:id="rId3" imgW="5738400" imgH="4030200" progId="">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2143116"/>
                        <a:ext cx="3500462" cy="292895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1028" name="Picture 4"/>
          <p:cNvPicPr>
            <a:picLocks noChangeAspect="1" noChangeArrowheads="1"/>
          </p:cNvPicPr>
          <p:nvPr/>
        </p:nvPicPr>
        <p:blipFill>
          <a:blip r:embed="rId5"/>
          <a:srcRect/>
          <a:stretch>
            <a:fillRect/>
          </a:stretch>
        </p:blipFill>
        <p:spPr bwMode="auto">
          <a:xfrm>
            <a:off x="6000728" y="2071678"/>
            <a:ext cx="3143272" cy="3000396"/>
          </a:xfrm>
          <a:prstGeom prst="rect">
            <a:avLst/>
          </a:prstGeom>
          <a:noFill/>
          <a:ln w="12700" cap="flat" cmpd="sng">
            <a:noFill/>
            <a:prstDash val="solid"/>
            <a:miter lim="800000"/>
            <a:headEnd type="none" w="sm" len="sm"/>
            <a:tailEnd type="none" w="sm" len="sm"/>
          </a:ln>
          <a:effectLst/>
        </p:spPr>
      </p:pic>
      <p:pic>
        <p:nvPicPr>
          <p:cNvPr id="1030" name="Picture 6"/>
          <p:cNvPicPr>
            <a:picLocks noChangeAspect="1" noChangeArrowheads="1"/>
          </p:cNvPicPr>
          <p:nvPr/>
        </p:nvPicPr>
        <p:blipFill>
          <a:blip r:embed="rId6"/>
          <a:srcRect/>
          <a:stretch>
            <a:fillRect/>
          </a:stretch>
        </p:blipFill>
        <p:spPr bwMode="auto">
          <a:xfrm>
            <a:off x="3357554" y="2786058"/>
            <a:ext cx="2500330" cy="1890715"/>
          </a:xfrm>
          <a:prstGeom prst="rect">
            <a:avLst/>
          </a:prstGeom>
          <a:noFill/>
          <a:ln w="12700" cap="flat" cmpd="sng">
            <a:noFill/>
            <a:prstDash val="solid"/>
            <a:miter lim="800000"/>
            <a:headEnd type="none" w="sm" len="sm"/>
            <a:tailEnd type="none" w="sm" len="sm"/>
          </a:ln>
          <a:effectLst/>
        </p:spPr>
      </p:pic>
      <p:sp>
        <p:nvSpPr>
          <p:cNvPr id="5" name="ZoneTexte 4"/>
          <p:cNvSpPr txBox="1"/>
          <p:nvPr/>
        </p:nvSpPr>
        <p:spPr>
          <a:xfrm>
            <a:off x="214282" y="5357826"/>
            <a:ext cx="4668073" cy="461665"/>
          </a:xfrm>
          <a:prstGeom prst="rect">
            <a:avLst/>
          </a:prstGeom>
          <a:noFill/>
        </p:spPr>
        <p:txBody>
          <a:bodyPr wrap="none" rtlCol="0">
            <a:spAutoFit/>
          </a:bodyPr>
          <a:lstStyle/>
          <a:p>
            <a:r>
              <a:rPr lang="fr-FR" sz="2400" b="1" dirty="0" smtClean="0"/>
              <a:t>Rendre à César ce qui est à César….</a:t>
            </a:r>
            <a:endParaRPr lang="fr-FR" sz="2400" b="1" dirty="0"/>
          </a:p>
        </p:txBody>
      </p:sp>
      <p:sp>
        <p:nvSpPr>
          <p:cNvPr id="6" name="ZoneTexte 5"/>
          <p:cNvSpPr txBox="1"/>
          <p:nvPr/>
        </p:nvSpPr>
        <p:spPr>
          <a:xfrm>
            <a:off x="5131363" y="1000108"/>
            <a:ext cx="4012637" cy="461665"/>
          </a:xfrm>
          <a:prstGeom prst="rect">
            <a:avLst/>
          </a:prstGeom>
          <a:noFill/>
        </p:spPr>
        <p:txBody>
          <a:bodyPr wrap="none" rtlCol="0">
            <a:spAutoFit/>
          </a:bodyPr>
          <a:lstStyle/>
          <a:p>
            <a:r>
              <a:rPr lang="fr-FR" sz="2400" b="1" dirty="0" smtClean="0"/>
              <a:t>Et à Dieu ce qui est à Dieu</a:t>
            </a:r>
            <a:endParaRPr lang="fr-FR" sz="24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0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0" y="1071546"/>
            <a:ext cx="9144000" cy="8956298"/>
          </a:xfrm>
          <a:prstGeom prst="rect">
            <a:avLst/>
          </a:prstGeom>
          <a:noFill/>
        </p:spPr>
        <p:txBody>
          <a:bodyPr wrap="square" rtlCol="0">
            <a:spAutoFit/>
          </a:bodyPr>
          <a:lstStyle/>
          <a:p>
            <a:pPr algn="ctr" rtl="1"/>
            <a:r>
              <a:rPr lang="fr-FR" sz="2400" b="1" dirty="0" smtClean="0"/>
              <a:t>Traits généraux</a:t>
            </a:r>
          </a:p>
          <a:p>
            <a:pPr algn="ctr" rtl="1"/>
            <a:endParaRPr lang="fr-FR" sz="2400" b="1" dirty="0" smtClean="0"/>
          </a:p>
          <a:p>
            <a:pPr>
              <a:buFont typeface="Wingdings" pitchFamily="2" charset="2"/>
              <a:buChar char="q"/>
            </a:pPr>
            <a:r>
              <a:rPr lang="fr-FR" sz="2400" b="1" dirty="0" smtClean="0"/>
              <a:t> Forte acceptation sociale </a:t>
            </a:r>
          </a:p>
          <a:p>
            <a:pPr>
              <a:buFont typeface="Wingdings" pitchFamily="2" charset="2"/>
              <a:buChar char="q"/>
            </a:pPr>
            <a:endParaRPr lang="fr-FR" sz="2400" b="1" dirty="0"/>
          </a:p>
          <a:p>
            <a:pPr>
              <a:buFont typeface="Wingdings" pitchFamily="2" charset="2"/>
              <a:buChar char="q"/>
            </a:pPr>
            <a:r>
              <a:rPr lang="fr-FR" sz="2400" b="1" dirty="0" smtClean="0"/>
              <a:t>Absence d’un </a:t>
            </a:r>
            <a:r>
              <a:rPr lang="fr-FR" sz="2400" b="1" dirty="0" err="1" smtClean="0"/>
              <a:t>ccaddre</a:t>
            </a:r>
            <a:r>
              <a:rPr lang="fr-FR" sz="2400" b="1" dirty="0" smtClean="0"/>
              <a:t> légal et réglementaire spécifique</a:t>
            </a:r>
          </a:p>
          <a:p>
            <a:pPr>
              <a:buFont typeface="Wingdings" pitchFamily="2" charset="2"/>
              <a:buChar char="q"/>
            </a:pPr>
            <a:endParaRPr lang="fr-FR" sz="2400" b="1" dirty="0" smtClean="0"/>
          </a:p>
          <a:p>
            <a:pPr>
              <a:buFont typeface="Wingdings" pitchFamily="2" charset="2"/>
              <a:buChar char="q"/>
            </a:pPr>
            <a:r>
              <a:rPr lang="fr-FR" sz="2400" b="1" dirty="0" smtClean="0"/>
              <a:t>Présence eau niveau des </a:t>
            </a:r>
            <a:r>
              <a:rPr lang="fr-FR" sz="2400" b="1" dirty="0" err="1" smtClean="0"/>
              <a:t>Pratbanques</a:t>
            </a:r>
            <a:r>
              <a:rPr lang="fr-FR" sz="2400" b="1" dirty="0" smtClean="0"/>
              <a:t> et des assurances</a:t>
            </a:r>
          </a:p>
          <a:p>
            <a:pPr>
              <a:buFont typeface="Wingdings" pitchFamily="2" charset="2"/>
              <a:buChar char="q"/>
            </a:pPr>
            <a:endParaRPr lang="fr-FR" sz="2400" b="1" dirty="0" smtClean="0"/>
          </a:p>
          <a:p>
            <a:pPr>
              <a:buFont typeface="Wingdings" pitchFamily="2" charset="2"/>
              <a:buChar char="q"/>
            </a:pPr>
            <a:r>
              <a:rPr lang="fr-FR" sz="2400" b="1" dirty="0" smtClean="0"/>
              <a:t>Absence au niveau des opérations de marché</a:t>
            </a:r>
          </a:p>
          <a:p>
            <a:pPr>
              <a:buFont typeface="Wingdings" pitchFamily="2" charset="2"/>
              <a:buChar char="q"/>
            </a:pPr>
            <a:endParaRPr lang="fr-FR" sz="2400" b="1" dirty="0" smtClean="0"/>
          </a:p>
          <a:p>
            <a:pPr>
              <a:buFont typeface="Wingdings" pitchFamily="2" charset="2"/>
              <a:buChar char="q"/>
            </a:pPr>
            <a:r>
              <a:rPr lang="fr-FR" sz="2400" b="1" dirty="0" smtClean="0"/>
              <a:t>Faible densité des réseaux </a:t>
            </a:r>
          </a:p>
          <a:p>
            <a:pPr>
              <a:buFont typeface="Wingdings" pitchFamily="2" charset="2"/>
              <a:buChar char="q"/>
            </a:pPr>
            <a:endParaRPr lang="fr-FR" sz="2400" b="1" dirty="0" smtClean="0"/>
          </a:p>
          <a:p>
            <a:pPr>
              <a:buFont typeface="Wingdings" pitchFamily="2" charset="2"/>
              <a:buChar char="q"/>
            </a:pPr>
            <a:r>
              <a:rPr lang="fr-FR" sz="2400" b="1" dirty="0" smtClean="0"/>
              <a:t> excellentes performances financières</a:t>
            </a:r>
          </a:p>
          <a:p>
            <a:pPr>
              <a:buFont typeface="Wingdings" pitchFamily="2" charset="2"/>
              <a:buChar char="q"/>
            </a:pPr>
            <a:endParaRPr lang="fr-FR" sz="2400" b="1" dirty="0" smtClean="0"/>
          </a:p>
          <a:p>
            <a:pPr>
              <a:buFont typeface="Wingdings" pitchFamily="2" charset="2"/>
              <a:buChar char="q"/>
            </a:pPr>
            <a:r>
              <a:rPr lang="fr-FR" sz="2400" b="1" dirty="0" smtClean="0"/>
              <a:t> Part de marché modeste mais évolutive</a:t>
            </a:r>
          </a:p>
          <a:p>
            <a:pPr>
              <a:buFont typeface="Wingdings" pitchFamily="2" charset="2"/>
              <a:buChar char="q"/>
            </a:pPr>
            <a:endParaRPr lang="fr-FR" sz="2400" b="1" dirty="0" smtClean="0"/>
          </a:p>
          <a:p>
            <a:pPr>
              <a:buFont typeface="Wingdings" pitchFamily="2" charset="2"/>
              <a:buChar char="q"/>
            </a:pPr>
            <a:endParaRPr lang="fr-FR" sz="2400" b="1" dirty="0" smtClean="0"/>
          </a:p>
          <a:p>
            <a:pPr>
              <a:buFont typeface="Wingdings" pitchFamily="2" charset="2"/>
              <a:buChar char="q"/>
            </a:pPr>
            <a:endParaRPr lang="fr-FR" sz="2400" b="1" dirty="0" smtClean="0"/>
          </a:p>
          <a:p>
            <a:pPr>
              <a:buFont typeface="Wingdings" pitchFamily="2" charset="2"/>
              <a:buChar char="q"/>
            </a:pPr>
            <a:endParaRPr lang="fr-FR" sz="2400" b="1" dirty="0" smtClean="0"/>
          </a:p>
          <a:p>
            <a:pPr>
              <a:buFont typeface="Wingdings" pitchFamily="2" charset="2"/>
              <a:buChar char="q"/>
            </a:pPr>
            <a:endParaRPr lang="fr-FR" sz="2400" b="1" dirty="0" smtClean="0"/>
          </a:p>
          <a:p>
            <a:pPr>
              <a:buFont typeface="Wingdings" pitchFamily="2" charset="2"/>
              <a:buChar char="q"/>
            </a:pPr>
            <a:endParaRPr lang="fr-FR" sz="2400" b="1" dirty="0" smtClean="0"/>
          </a:p>
          <a:p>
            <a:endParaRPr lang="ar-DZ" sz="2400" b="1" dirty="0" smtClean="0"/>
          </a:p>
          <a:p>
            <a:pPr algn="r" rtl="1">
              <a:buFont typeface="Wingdings" pitchFamily="2" charset="2"/>
              <a:buChar char="q"/>
            </a:pPr>
            <a:endParaRPr lang="ar-DZ" sz="2400" b="1" dirty="0" smtClean="0"/>
          </a:p>
          <a:p>
            <a:endParaRPr lang="fr-FR" sz="2400" b="1" dirty="0"/>
          </a:p>
        </p:txBody>
      </p:sp>
    </p:spTree>
    <p:extLst>
      <p:ext uri="{BB962C8B-B14F-4D97-AF65-F5344CB8AC3E}">
        <p14:creationId xmlns:p14="http://schemas.microsoft.com/office/powerpoint/2010/main" val="216535119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affaires construction d'un mur Banque d'images - 7669197"/>
          <p:cNvPicPr>
            <a:picLocks noChangeAspect="1" noChangeArrowheads="1"/>
          </p:cNvPicPr>
          <p:nvPr/>
        </p:nvPicPr>
        <p:blipFill>
          <a:blip r:embed="rId2"/>
          <a:srcRect/>
          <a:stretch>
            <a:fillRect/>
          </a:stretch>
        </p:blipFill>
        <p:spPr bwMode="auto">
          <a:xfrm>
            <a:off x="35496" y="1052736"/>
            <a:ext cx="9144000" cy="5805264"/>
          </a:xfrm>
          <a:prstGeom prst="rect">
            <a:avLst/>
          </a:prstGeom>
          <a:noFill/>
        </p:spPr>
      </p:pic>
      <p:sp>
        <p:nvSpPr>
          <p:cNvPr id="4" name="Rectangle 3"/>
          <p:cNvSpPr/>
          <p:nvPr/>
        </p:nvSpPr>
        <p:spPr>
          <a:xfrm>
            <a:off x="2627784" y="44624"/>
            <a:ext cx="4536504" cy="830997"/>
          </a:xfrm>
          <a:prstGeom prst="rect">
            <a:avLst/>
          </a:prstGeom>
        </p:spPr>
        <p:txBody>
          <a:bodyPr wrap="square">
            <a:spAutoFit/>
          </a:bodyPr>
          <a:lstStyle/>
          <a:p>
            <a:r>
              <a:rPr lang="fr-FR" sz="4800" b="1" dirty="0" smtClean="0">
                <a:effectLst>
                  <a:outerShdw blurRad="38100" dist="38100" dir="2700000" algn="tl">
                    <a:srgbClr val="C0C0C0"/>
                  </a:outerShdw>
                </a:effectLst>
              </a:rPr>
              <a:t>4-Perspectives</a:t>
            </a:r>
            <a:endParaRPr lang="fr-FR" sz="4800" b="1" dirty="0"/>
          </a:p>
        </p:txBody>
      </p:sp>
    </p:spTree>
    <p:extLst>
      <p:ext uri="{BB962C8B-B14F-4D97-AF65-F5344CB8AC3E}">
        <p14:creationId xmlns:p14="http://schemas.microsoft.com/office/powerpoint/2010/main" val="117097052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1628800"/>
            <a:ext cx="9144000" cy="3108543"/>
          </a:xfrm>
          <a:prstGeom prst="rect">
            <a:avLst/>
          </a:prstGeom>
          <a:noFill/>
        </p:spPr>
        <p:txBody>
          <a:bodyPr wrap="square" rtlCol="0">
            <a:spAutoFit/>
          </a:bodyPr>
          <a:lstStyle/>
          <a:p>
            <a:r>
              <a:rPr lang="fr-FR" sz="3200" dirty="0" smtClean="0"/>
              <a:t>     </a:t>
            </a:r>
            <a:r>
              <a:rPr lang="fr-FR" sz="3600" b="1" dirty="0" smtClean="0"/>
              <a:t>Au niveau du cadre légal et réglementaire</a:t>
            </a:r>
            <a:endParaRPr lang="fr-FR" sz="3200" b="1" dirty="0" smtClean="0"/>
          </a:p>
          <a:p>
            <a:endParaRPr lang="fr-FR" sz="3200" dirty="0"/>
          </a:p>
          <a:p>
            <a:endParaRPr lang="fr-FR" sz="3200" dirty="0" smtClean="0"/>
          </a:p>
          <a:p>
            <a:r>
              <a:rPr lang="fr-FR" sz="3200" dirty="0" smtClean="0"/>
              <a:t>Besoin de conférer aux pratiques financières </a:t>
            </a:r>
            <a:r>
              <a:rPr lang="fr-FR" sz="3200" dirty="0" err="1" smtClean="0"/>
              <a:t>shari’a</a:t>
            </a:r>
            <a:r>
              <a:rPr lang="fr-FR" sz="3200" dirty="0" smtClean="0"/>
              <a:t> compatibles l’ancrage juridique approprié dont elles sont dépourvues aujourd’hui</a:t>
            </a:r>
            <a:endParaRPr lang="fr-FR" sz="3200" dirty="0"/>
          </a:p>
        </p:txBody>
      </p:sp>
    </p:spTree>
    <p:extLst>
      <p:ext uri="{BB962C8B-B14F-4D97-AF65-F5344CB8AC3E}">
        <p14:creationId xmlns:p14="http://schemas.microsoft.com/office/powerpoint/2010/main" val="332083504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ChangeArrowheads="1"/>
          </p:cNvSpPr>
          <p:nvPr/>
        </p:nvSpPr>
        <p:spPr bwMode="auto">
          <a:xfrm>
            <a:off x="0" y="404813"/>
            <a:ext cx="9144000" cy="5632311"/>
          </a:xfrm>
          <a:prstGeom prst="rect">
            <a:avLst/>
          </a:prstGeom>
          <a:noFill/>
          <a:ln w="9525">
            <a:noFill/>
            <a:miter lim="800000"/>
            <a:headEnd/>
            <a:tailEnd/>
          </a:ln>
          <a:effectLst/>
        </p:spPr>
        <p:txBody>
          <a:bodyPr>
            <a:spAutoFit/>
          </a:bodyPr>
          <a:lstStyle/>
          <a:p>
            <a:pPr algn="ctr"/>
            <a:r>
              <a:rPr lang="fr-FR" b="1" dirty="0" smtClean="0"/>
              <a:t>LOI SUR LA MONNAIE ET LE CREDIT</a:t>
            </a:r>
            <a:endParaRPr lang="fr-FR" b="1" dirty="0"/>
          </a:p>
          <a:p>
            <a:endParaRPr lang="fr-FR" b="1" u="sng" dirty="0">
              <a:effectLst>
                <a:outerShdw blurRad="38100" dist="38100" dir="2700000" algn="tl">
                  <a:srgbClr val="000000"/>
                </a:outerShdw>
              </a:effectLst>
            </a:endParaRPr>
          </a:p>
          <a:p>
            <a:r>
              <a:rPr lang="fr-FR" b="1" dirty="0">
                <a:effectLst>
                  <a:outerShdw blurRad="38100" dist="38100" dir="2700000" algn="tl">
                    <a:srgbClr val="000000"/>
                  </a:outerShdw>
                </a:effectLst>
              </a:rPr>
              <a:t>1- Rajouter aux deux exceptions apportée à la notion de fonds reçus du public ( 2eme &amp; de l’art.67) une troisième s’appliquant aux dépôts d’investissement remis aux Banques islamiques dans le cadre de contrat de </a:t>
            </a:r>
            <a:r>
              <a:rPr lang="fr-FR" b="1" dirty="0" err="1">
                <a:effectLst>
                  <a:outerShdw blurRad="38100" dist="38100" dir="2700000" algn="tl">
                    <a:srgbClr val="000000"/>
                  </a:outerShdw>
                </a:effectLst>
              </a:rPr>
              <a:t>moudharaba</a:t>
            </a:r>
            <a:r>
              <a:rPr lang="fr-FR" b="1" dirty="0">
                <a:effectLst>
                  <a:outerShdw blurRad="38100" dist="38100" dir="2700000" algn="tl">
                    <a:srgbClr val="000000"/>
                  </a:outerShdw>
                </a:effectLst>
              </a:rPr>
              <a:t>. (Principe de partage du risque.)</a:t>
            </a:r>
          </a:p>
          <a:p>
            <a:r>
              <a:rPr lang="fr-FR" b="1" dirty="0">
                <a:effectLst>
                  <a:outerShdw blurRad="38100" dist="38100" dir="2700000" algn="tl">
                    <a:srgbClr val="000000"/>
                  </a:outerShdw>
                </a:effectLst>
              </a:rPr>
              <a:t> </a:t>
            </a:r>
          </a:p>
          <a:p>
            <a:r>
              <a:rPr lang="fr-FR" b="1" dirty="0">
                <a:effectLst>
                  <a:outerShdw blurRad="38100" dist="38100" dir="2700000" algn="tl">
                    <a:srgbClr val="000000"/>
                  </a:outerShdw>
                </a:effectLst>
              </a:rPr>
              <a:t>2- Rajouter un 3eme &amp; </a:t>
            </a:r>
            <a:r>
              <a:rPr lang="fr-FR" b="1" dirty="0" smtClean="0">
                <a:effectLst>
                  <a:outerShdw blurRad="38100" dist="38100" dir="2700000" algn="tl">
                    <a:srgbClr val="000000"/>
                  </a:outerShdw>
                </a:effectLst>
              </a:rPr>
              <a:t>à </a:t>
            </a:r>
            <a:r>
              <a:rPr lang="fr-FR" b="1" dirty="0">
                <a:effectLst>
                  <a:outerShdw blurRad="38100" dist="38100" dir="2700000" algn="tl">
                    <a:srgbClr val="000000"/>
                  </a:outerShdw>
                </a:effectLst>
              </a:rPr>
              <a:t>l’art.68, définissant les opérations de crédit, les opérations de vente à terme ou au comptant de biens réels, de réalisation d’ouvrage et de participations totale ou partielle à des projets ou à des opérations commerciales portant sur des biens et services pratiquées par des banques et établissements financiers offrant des produits </a:t>
            </a:r>
            <a:r>
              <a:rPr lang="fr-FR" b="1" dirty="0" err="1">
                <a:effectLst>
                  <a:outerShdw blurRad="38100" dist="38100" dir="2700000" algn="tl">
                    <a:srgbClr val="000000"/>
                  </a:outerShdw>
                </a:effectLst>
              </a:rPr>
              <a:t>shari’a</a:t>
            </a:r>
            <a:r>
              <a:rPr lang="fr-FR" b="1" dirty="0">
                <a:effectLst>
                  <a:outerShdw blurRad="38100" dist="38100" dir="2700000" algn="tl">
                    <a:srgbClr val="000000"/>
                  </a:outerShdw>
                </a:effectLst>
              </a:rPr>
              <a:t> compatibles</a:t>
            </a:r>
          </a:p>
          <a:p>
            <a:endParaRPr lang="fr-FR" b="1" dirty="0">
              <a:effectLst>
                <a:outerShdw blurRad="38100" dist="38100" dir="2700000" algn="tl">
                  <a:srgbClr val="000000"/>
                </a:outerShdw>
              </a:effectLst>
            </a:endParaRPr>
          </a:p>
          <a:p>
            <a:r>
              <a:rPr lang="fr-FR" b="1" dirty="0">
                <a:effectLst>
                  <a:outerShdw blurRad="38100" dist="38100" dir="2700000" algn="tl">
                    <a:srgbClr val="000000"/>
                  </a:outerShdw>
                </a:effectLst>
              </a:rPr>
              <a:t>3- Rajouter au livre VI relatif au contrôle des Banques un titre II bis ayant pour objet l’obligation pour les Banques et établissements </a:t>
            </a:r>
            <a:r>
              <a:rPr lang="fr-FR" sz="1600" b="1" dirty="0">
                <a:effectLst>
                  <a:outerShdw blurRad="38100" dist="38100" dir="2700000" algn="tl">
                    <a:srgbClr val="000000">
                      <a:alpha val="43137"/>
                    </a:srgbClr>
                  </a:outerShdw>
                </a:effectLst>
                <a:latin typeface="Century Gothic" pitchFamily="34" charset="0"/>
              </a:rPr>
              <a:t>produits </a:t>
            </a:r>
            <a:r>
              <a:rPr lang="fr-FR" sz="1600" b="1" dirty="0" err="1">
                <a:effectLst>
                  <a:outerShdw blurRad="38100" dist="38100" dir="2700000" algn="tl">
                    <a:srgbClr val="000000">
                      <a:alpha val="43137"/>
                    </a:srgbClr>
                  </a:outerShdw>
                </a:effectLst>
                <a:latin typeface="Century Gothic" pitchFamily="34" charset="0"/>
              </a:rPr>
              <a:t>shari’a</a:t>
            </a:r>
            <a:r>
              <a:rPr lang="fr-FR" sz="1600" b="1" dirty="0">
                <a:effectLst>
                  <a:outerShdw blurRad="38100" dist="38100" dir="2700000" algn="tl">
                    <a:srgbClr val="000000">
                      <a:alpha val="43137"/>
                    </a:srgbClr>
                  </a:outerShdw>
                </a:effectLst>
                <a:latin typeface="Century Gothic" pitchFamily="34" charset="0"/>
              </a:rPr>
              <a:t> compatibles</a:t>
            </a:r>
            <a:r>
              <a:rPr lang="fr-FR" dirty="0">
                <a:latin typeface="Century Gothic" pitchFamily="34" charset="0"/>
              </a:rPr>
              <a:t>, </a:t>
            </a:r>
            <a:r>
              <a:rPr lang="fr-FR" b="1" dirty="0">
                <a:effectLst>
                  <a:outerShdw blurRad="38100" dist="38100" dir="2700000" algn="tl">
                    <a:srgbClr val="000000"/>
                  </a:outerShdw>
                </a:effectLst>
              </a:rPr>
              <a:t>de désigner, par l’assemblée des actionnaires, un Conseil </a:t>
            </a:r>
            <a:r>
              <a:rPr lang="fr-FR" b="1" dirty="0" err="1">
                <a:effectLst>
                  <a:outerShdw blurRad="38100" dist="38100" dir="2700000" algn="tl">
                    <a:srgbClr val="000000"/>
                  </a:outerShdw>
                </a:effectLst>
              </a:rPr>
              <a:t>chari’a</a:t>
            </a:r>
            <a:r>
              <a:rPr lang="fr-FR" b="1" dirty="0">
                <a:effectLst>
                  <a:outerShdw blurRad="38100" dist="38100" dir="2700000" algn="tl">
                    <a:srgbClr val="000000"/>
                  </a:outerShdw>
                </a:effectLst>
              </a:rPr>
              <a:t> chargé de contrôler le respect de ces règles par les institutions concernées. </a:t>
            </a:r>
          </a:p>
          <a:p>
            <a:endParaRPr lang="fr-FR" b="1" dirty="0">
              <a:effectLst>
                <a:outerShdw blurRad="38100" dist="38100" dir="2700000" algn="tl">
                  <a:srgbClr val="000000"/>
                </a:outerShdw>
              </a:effectLst>
            </a:endParaRPr>
          </a:p>
          <a:p>
            <a:r>
              <a:rPr lang="fr-FR" b="1" dirty="0">
                <a:effectLst>
                  <a:outerShdw blurRad="38100" dist="38100" dir="2700000" algn="tl">
                    <a:srgbClr val="000000"/>
                  </a:outerShdw>
                </a:effectLst>
              </a:rPr>
              <a:t>4- Rajouter aux attributions de la commission bancaire, prévues à l’article 105, le contrôle du respect des règles de la </a:t>
            </a:r>
            <a:r>
              <a:rPr lang="fr-FR" b="1" dirty="0" err="1">
                <a:effectLst>
                  <a:outerShdw blurRad="38100" dist="38100" dir="2700000" algn="tl">
                    <a:srgbClr val="000000"/>
                  </a:outerShdw>
                </a:effectLst>
              </a:rPr>
              <a:t>chari’a</a:t>
            </a:r>
            <a:r>
              <a:rPr lang="fr-FR" b="1" dirty="0">
                <a:effectLst>
                  <a:outerShdw blurRad="38100" dist="38100" dir="2700000" algn="tl">
                    <a:srgbClr val="000000"/>
                  </a:outerShdw>
                </a:effectLst>
              </a:rPr>
              <a:t> par les banques et établissements financiers offrant des </a:t>
            </a:r>
            <a:r>
              <a:rPr lang="fr-FR" b="1" dirty="0">
                <a:effectLst>
                  <a:outerShdw blurRad="38100" dist="38100" dir="2700000" algn="tl">
                    <a:srgbClr val="000000"/>
                  </a:outerShdw>
                </a:effectLst>
                <a:latin typeface="Century Gothic" pitchFamily="34" charset="0"/>
              </a:rPr>
              <a:t>produits </a:t>
            </a:r>
            <a:r>
              <a:rPr lang="fr-FR" b="1" dirty="0" err="1">
                <a:effectLst>
                  <a:outerShdw blurRad="38100" dist="38100" dir="2700000" algn="tl">
                    <a:srgbClr val="000000"/>
                  </a:outerShdw>
                </a:effectLst>
                <a:latin typeface="Century Gothic" pitchFamily="34" charset="0"/>
              </a:rPr>
              <a:t>shari’a</a:t>
            </a:r>
            <a:r>
              <a:rPr lang="fr-FR" b="1" dirty="0">
                <a:effectLst>
                  <a:outerShdw blurRad="38100" dist="38100" dir="2700000" algn="tl">
                    <a:srgbClr val="000000"/>
                  </a:outerShdw>
                </a:effectLst>
                <a:latin typeface="Century Gothic" pitchFamily="34" charset="0"/>
              </a:rPr>
              <a:t> compatibles</a:t>
            </a:r>
            <a:r>
              <a:rPr lang="fr-FR" b="1" dirty="0">
                <a:effectLst>
                  <a:outerShdw blurRad="38100" dist="38100" dir="2700000" algn="tl">
                    <a:srgbClr val="000000"/>
                  </a:outerShdw>
                </a:effectLst>
              </a:rPr>
              <a:t>.</a:t>
            </a:r>
          </a:p>
        </p:txBody>
      </p:sp>
    </p:spTree>
    <p:extLst>
      <p:ext uri="{BB962C8B-B14F-4D97-AF65-F5344CB8AC3E}">
        <p14:creationId xmlns:p14="http://schemas.microsoft.com/office/powerpoint/2010/main" val="403109955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901" name="Text Box 5"/>
          <p:cNvSpPr txBox="1">
            <a:spLocks noChangeArrowheads="1"/>
          </p:cNvSpPr>
          <p:nvPr/>
        </p:nvSpPr>
        <p:spPr bwMode="auto">
          <a:xfrm>
            <a:off x="0" y="1052513"/>
            <a:ext cx="9144000" cy="4108450"/>
          </a:xfrm>
          <a:prstGeom prst="rect">
            <a:avLst/>
          </a:prstGeom>
          <a:noFill/>
          <a:ln w="9525">
            <a:noFill/>
            <a:miter lim="800000"/>
            <a:headEnd/>
            <a:tailEnd/>
          </a:ln>
          <a:effectLst/>
        </p:spPr>
        <p:txBody>
          <a:bodyPr>
            <a:spAutoFit/>
          </a:bodyPr>
          <a:lstStyle/>
          <a:p>
            <a:pPr algn="ctr"/>
            <a:r>
              <a:rPr lang="fr-FR" sz="2400" b="1"/>
              <a:t>CODE DE COMMERCE</a:t>
            </a:r>
          </a:p>
          <a:p>
            <a:endParaRPr lang="fr-FR" sz="2400"/>
          </a:p>
          <a:p>
            <a:r>
              <a:rPr lang="fr-FR" sz="2400"/>
              <a:t>Introduction </a:t>
            </a:r>
            <a:r>
              <a:rPr lang="fr-FR" sz="2000" b="1">
                <a:latin typeface="Century Gothic" pitchFamily="34" charset="0"/>
              </a:rPr>
              <a:t>dans le code de commerce</a:t>
            </a:r>
            <a:r>
              <a:rPr lang="fr-FR" sz="2000">
                <a:latin typeface="Century Gothic" pitchFamily="34" charset="0"/>
              </a:rPr>
              <a:t> </a:t>
            </a:r>
            <a:r>
              <a:rPr lang="fr-FR" sz="2400"/>
              <a:t>d’un 3eme &amp; à la s/section 6 ( autres valeurs mobilières) de la section 6 ( valeurs mobilières émises par les SPA) en vue de conférer un ancrage légal aux titres d’investissement islamique sukuks. </a:t>
            </a:r>
          </a:p>
          <a:p>
            <a:endParaRPr lang="fr-FR" sz="2400"/>
          </a:p>
          <a:p>
            <a:r>
              <a:rPr lang="fr-FR" sz="2400"/>
              <a:t>Les sukuk y seront définis en tant que titres représentatifs d’un droit de propriété sur des biens réels ou d’une participation dans une affaire sans conférer au détenteur la qualité d’associé ou d’actionnaire statutaire.</a:t>
            </a:r>
          </a:p>
        </p:txBody>
      </p:sp>
    </p:spTree>
    <p:extLst>
      <p:ext uri="{BB962C8B-B14F-4D97-AF65-F5344CB8AC3E}">
        <p14:creationId xmlns:p14="http://schemas.microsoft.com/office/powerpoint/2010/main" val="259830628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2677" y="260648"/>
            <a:ext cx="9073008" cy="6801862"/>
          </a:xfrm>
          <a:prstGeom prst="rect">
            <a:avLst/>
          </a:prstGeom>
        </p:spPr>
        <p:txBody>
          <a:bodyPr wrap="square">
            <a:spAutoFit/>
          </a:bodyPr>
          <a:lstStyle/>
          <a:p>
            <a:pPr>
              <a:spcAft>
                <a:spcPts val="0"/>
              </a:spcAft>
            </a:pPr>
            <a:r>
              <a:rPr lang="fr-FR" sz="2000" b="1" dirty="0">
                <a:latin typeface="Times New Roman" panose="02020603050405020304" pitchFamily="18" charset="0"/>
                <a:ea typeface="Times New Roman" panose="02020603050405020304" pitchFamily="18" charset="0"/>
              </a:rPr>
              <a:t>Un 3eme paragraphe devra être introduit au niveau de la sous-section 6 de la section 5 (valeurs mobilières émises par les SPA) du Code de commerce comportant les articles suivants: </a:t>
            </a:r>
            <a:br>
              <a:rPr lang="fr-FR" sz="2000" b="1" dirty="0">
                <a:latin typeface="Times New Roman" panose="02020603050405020304" pitchFamily="18" charset="0"/>
                <a:ea typeface="Times New Roman" panose="02020603050405020304" pitchFamily="18" charset="0"/>
              </a:rPr>
            </a:br>
            <a:r>
              <a:rPr lang="fr-FR" sz="2000" b="1" dirty="0">
                <a:latin typeface="Times New Roman" panose="02020603050405020304" pitchFamily="18" charset="0"/>
                <a:ea typeface="Times New Roman" panose="02020603050405020304" pitchFamily="18" charset="0"/>
              </a:rPr>
              <a:t/>
            </a:r>
            <a:br>
              <a:rPr lang="fr-FR" sz="2000" b="1" dirty="0">
                <a:latin typeface="Times New Roman" panose="02020603050405020304" pitchFamily="18" charset="0"/>
                <a:ea typeface="Times New Roman" panose="02020603050405020304" pitchFamily="18" charset="0"/>
              </a:rPr>
            </a:br>
            <a:r>
              <a:rPr lang="fr-FR" sz="2000" b="1" dirty="0">
                <a:latin typeface="Times New Roman" panose="02020603050405020304" pitchFamily="18" charset="0"/>
                <a:ea typeface="Times New Roman" panose="02020603050405020304" pitchFamily="18" charset="0"/>
              </a:rPr>
              <a:t>"Art. 715 bis 133: Les </a:t>
            </a:r>
            <a:r>
              <a:rPr lang="fr-FR" sz="2000" b="1" dirty="0" err="1">
                <a:latin typeface="Times New Roman" panose="02020603050405020304" pitchFamily="18" charset="0"/>
                <a:ea typeface="Times New Roman" panose="02020603050405020304" pitchFamily="18" charset="0"/>
              </a:rPr>
              <a:t>sukuk</a:t>
            </a:r>
            <a:r>
              <a:rPr lang="fr-FR" sz="2000" b="1" dirty="0">
                <a:latin typeface="Times New Roman" panose="02020603050405020304" pitchFamily="18" charset="0"/>
                <a:ea typeface="Times New Roman" panose="02020603050405020304" pitchFamily="18" charset="0"/>
              </a:rPr>
              <a:t> sont des titres d'investissement d'égale valeur représentatifs d'un droit de propriété indivis sur des actifs réels sous-jacents. Ils confèrent aux souscripteurs tous les attributs légaux du propriétaire sur la part représentée par les </a:t>
            </a:r>
            <a:r>
              <a:rPr lang="fr-FR" sz="2000" b="1" dirty="0" err="1">
                <a:latin typeface="Times New Roman" panose="02020603050405020304" pitchFamily="18" charset="0"/>
                <a:ea typeface="Times New Roman" panose="02020603050405020304" pitchFamily="18" charset="0"/>
              </a:rPr>
              <a:t>sukuks</a:t>
            </a:r>
            <a:r>
              <a:rPr lang="fr-FR" sz="2000" b="1" dirty="0">
                <a:latin typeface="Times New Roman" panose="02020603050405020304" pitchFamily="18" charset="0"/>
                <a:ea typeface="Times New Roman" panose="02020603050405020304" pitchFamily="18" charset="0"/>
              </a:rPr>
              <a:t> souscrits par eux. </a:t>
            </a:r>
            <a:br>
              <a:rPr lang="fr-FR" sz="2000" b="1" dirty="0">
                <a:latin typeface="Times New Roman" panose="02020603050405020304" pitchFamily="18" charset="0"/>
                <a:ea typeface="Times New Roman" panose="02020603050405020304" pitchFamily="18" charset="0"/>
              </a:rPr>
            </a:br>
            <a:r>
              <a:rPr lang="fr-FR" sz="2000" b="1" dirty="0">
                <a:latin typeface="Times New Roman" panose="02020603050405020304" pitchFamily="18" charset="0"/>
                <a:ea typeface="Times New Roman" panose="02020603050405020304" pitchFamily="18" charset="0"/>
              </a:rPr>
              <a:t/>
            </a:r>
            <a:br>
              <a:rPr lang="fr-FR" sz="2000" b="1" dirty="0">
                <a:latin typeface="Times New Roman" panose="02020603050405020304" pitchFamily="18" charset="0"/>
                <a:ea typeface="Times New Roman" panose="02020603050405020304" pitchFamily="18" charset="0"/>
              </a:rPr>
            </a:br>
            <a:r>
              <a:rPr lang="fr-FR" sz="2000" b="1" dirty="0">
                <a:latin typeface="Times New Roman" panose="02020603050405020304" pitchFamily="18" charset="0"/>
                <a:ea typeface="Times New Roman" panose="02020603050405020304" pitchFamily="18" charset="0"/>
              </a:rPr>
              <a:t>Art 715 bis 134 Lorsque les actifs sous-jacents sont constitués en tout ou partie de biens immobiliers, les contrats d'émission y afférents font l'objet d'une publication à la conservation foncière conformément aux dispositions de l'ordonnance ... et celles du décret.... relatifs au livre foncier. </a:t>
            </a:r>
            <a:br>
              <a:rPr lang="fr-FR" sz="2000" b="1" dirty="0">
                <a:latin typeface="Times New Roman" panose="02020603050405020304" pitchFamily="18" charset="0"/>
                <a:ea typeface="Times New Roman" panose="02020603050405020304" pitchFamily="18" charset="0"/>
              </a:rPr>
            </a:br>
            <a:r>
              <a:rPr lang="fr-FR" sz="2000" b="1" dirty="0">
                <a:latin typeface="Times New Roman" panose="02020603050405020304" pitchFamily="18" charset="0"/>
                <a:ea typeface="Times New Roman" panose="02020603050405020304" pitchFamily="18" charset="0"/>
              </a:rPr>
              <a:t/>
            </a:r>
            <a:br>
              <a:rPr lang="fr-FR" sz="2000" b="1" dirty="0">
                <a:latin typeface="Times New Roman" panose="02020603050405020304" pitchFamily="18" charset="0"/>
                <a:ea typeface="Times New Roman" panose="02020603050405020304" pitchFamily="18" charset="0"/>
              </a:rPr>
            </a:br>
            <a:r>
              <a:rPr lang="fr-FR" sz="2000" b="1" dirty="0">
                <a:latin typeface="Times New Roman" panose="02020603050405020304" pitchFamily="18" charset="0"/>
                <a:ea typeface="Times New Roman" panose="02020603050405020304" pitchFamily="18" charset="0"/>
              </a:rPr>
              <a:t>Art 715 bis 135 La rémunération des </a:t>
            </a:r>
            <a:r>
              <a:rPr lang="fr-FR" sz="2000" b="1" dirty="0" err="1">
                <a:latin typeface="Times New Roman" panose="02020603050405020304" pitchFamily="18" charset="0"/>
                <a:ea typeface="Times New Roman" panose="02020603050405020304" pitchFamily="18" charset="0"/>
              </a:rPr>
              <a:t>sukuk</a:t>
            </a:r>
            <a:r>
              <a:rPr lang="fr-FR" sz="2000" b="1" dirty="0">
                <a:latin typeface="Times New Roman" panose="02020603050405020304" pitchFamily="18" charset="0"/>
                <a:ea typeface="Times New Roman" panose="02020603050405020304" pitchFamily="18" charset="0"/>
              </a:rPr>
              <a:t> peut être fixe ou variable en fonction de la nature des revenus générés par les actifs sous-jacents.</a:t>
            </a:r>
            <a:br>
              <a:rPr lang="fr-FR" sz="2000" b="1" dirty="0">
                <a:latin typeface="Times New Roman" panose="02020603050405020304" pitchFamily="18" charset="0"/>
                <a:ea typeface="Times New Roman" panose="02020603050405020304" pitchFamily="18" charset="0"/>
              </a:rPr>
            </a:br>
            <a:r>
              <a:rPr lang="fr-FR" sz="2000" b="1" dirty="0">
                <a:latin typeface="Times New Roman" panose="02020603050405020304" pitchFamily="18" charset="0"/>
                <a:ea typeface="Times New Roman" panose="02020603050405020304" pitchFamily="18" charset="0"/>
              </a:rPr>
              <a:t/>
            </a:r>
            <a:br>
              <a:rPr lang="fr-FR" sz="2000" b="1" dirty="0">
                <a:latin typeface="Times New Roman" panose="02020603050405020304" pitchFamily="18" charset="0"/>
                <a:ea typeface="Times New Roman" panose="02020603050405020304" pitchFamily="18" charset="0"/>
              </a:rPr>
            </a:br>
            <a:r>
              <a:rPr lang="fr-FR" sz="2000" b="1" dirty="0">
                <a:latin typeface="Times New Roman" panose="02020603050405020304" pitchFamily="18" charset="0"/>
                <a:ea typeface="Times New Roman" panose="02020603050405020304" pitchFamily="18" charset="0"/>
              </a:rPr>
              <a:t>Art 715 bis 136 Sous réserve des spécificités énoncées à l'alinéa premier ci-dessous, les dispositions des  articles 715 bis 82 à 715 bis 109 sont applicables aux </a:t>
            </a:r>
            <a:r>
              <a:rPr lang="fr-FR" sz="2000" b="1" dirty="0" err="1">
                <a:latin typeface="Times New Roman" panose="02020603050405020304" pitchFamily="18" charset="0"/>
                <a:ea typeface="Times New Roman" panose="02020603050405020304" pitchFamily="18" charset="0"/>
              </a:rPr>
              <a:t>sukuk</a:t>
            </a:r>
            <a:r>
              <a:rPr lang="fr-FR" sz="2000" b="1" dirty="0" smtClean="0">
                <a:latin typeface="Times New Roman" panose="02020603050405020304" pitchFamily="18" charset="0"/>
                <a:ea typeface="Times New Roman" panose="02020603050405020304" pitchFamily="18" charset="0"/>
              </a:rPr>
              <a:t>.</a:t>
            </a:r>
          </a:p>
          <a:p>
            <a:pPr>
              <a:spcAft>
                <a:spcPts val="0"/>
              </a:spcAft>
            </a:pPr>
            <a:endParaRPr lang="fr-FR" sz="2000" b="1" dirty="0">
              <a:effectLst/>
              <a:latin typeface="Times New Roman" panose="02020603050405020304" pitchFamily="18" charset="0"/>
              <a:ea typeface="Times New Roman" panose="02020603050405020304" pitchFamily="18" charset="0"/>
            </a:endParaRPr>
          </a:p>
          <a:p>
            <a:pPr>
              <a:spcAft>
                <a:spcPts val="0"/>
              </a:spcAft>
            </a:pPr>
            <a:endParaRPr lang="fr-FR" sz="2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31010545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3" name="Text Box 3"/>
          <p:cNvSpPr txBox="1">
            <a:spLocks noChangeArrowheads="1"/>
          </p:cNvSpPr>
          <p:nvPr/>
        </p:nvSpPr>
        <p:spPr bwMode="auto">
          <a:xfrm>
            <a:off x="1908175" y="0"/>
            <a:ext cx="4679950" cy="1096963"/>
          </a:xfrm>
          <a:prstGeom prst="rect">
            <a:avLst/>
          </a:prstGeom>
          <a:noFill/>
          <a:ln w="9525">
            <a:noFill/>
            <a:miter lim="800000"/>
            <a:headEnd/>
            <a:tailEnd/>
          </a:ln>
          <a:effectLst/>
        </p:spPr>
        <p:txBody>
          <a:bodyPr>
            <a:spAutoFit/>
          </a:bodyPr>
          <a:lstStyle/>
          <a:p>
            <a:pPr algn="ctr"/>
            <a:endParaRPr lang="fr-FR" sz="2400" b="1"/>
          </a:p>
          <a:p>
            <a:pPr algn="ctr"/>
            <a:r>
              <a:rPr lang="fr-FR" sz="2400" b="1"/>
              <a:t>LEGISLATION FISCALE</a:t>
            </a:r>
          </a:p>
          <a:p>
            <a:pPr algn="ctr"/>
            <a:endParaRPr lang="fr-FR"/>
          </a:p>
        </p:txBody>
      </p:sp>
      <p:sp>
        <p:nvSpPr>
          <p:cNvPr id="81924" name="Text Box 4"/>
          <p:cNvSpPr txBox="1">
            <a:spLocks noChangeArrowheads="1"/>
          </p:cNvSpPr>
          <p:nvPr/>
        </p:nvSpPr>
        <p:spPr bwMode="auto">
          <a:xfrm>
            <a:off x="0" y="1844675"/>
            <a:ext cx="9144000" cy="3743325"/>
          </a:xfrm>
          <a:prstGeom prst="rect">
            <a:avLst/>
          </a:prstGeom>
          <a:noFill/>
          <a:ln w="9525">
            <a:noFill/>
            <a:miter lim="800000"/>
            <a:headEnd/>
            <a:tailEnd/>
          </a:ln>
          <a:effectLst/>
        </p:spPr>
        <p:txBody>
          <a:bodyPr>
            <a:spAutoFit/>
          </a:bodyPr>
          <a:lstStyle/>
          <a:p>
            <a:r>
              <a:rPr lang="fr-FR" sz="2400"/>
              <a:t>Mesures fiscales à introduire en vue d’aligner le régime fiscale des modes de financement islamiques sur celui des crédit conventionnels en vue d’éviter:</a:t>
            </a:r>
          </a:p>
          <a:p>
            <a:endParaRPr lang="fr-FR" sz="2400"/>
          </a:p>
          <a:p>
            <a:r>
              <a:rPr lang="fr-FR" sz="2400"/>
              <a:t>La double imposition au titre des transactions immobilières; </a:t>
            </a:r>
          </a:p>
          <a:p>
            <a:endParaRPr lang="fr-FR" sz="2400"/>
          </a:p>
          <a:p>
            <a:r>
              <a:rPr lang="fr-FR" sz="2400"/>
              <a:t>La surimposition au titre de La TAP ou de la TVA</a:t>
            </a:r>
          </a:p>
          <a:p>
            <a:endParaRPr lang="fr-FR" sz="2400"/>
          </a:p>
          <a:p>
            <a:r>
              <a:rPr lang="fr-FR" sz="2400"/>
              <a:t>La spécificité ne devrait pas donner lieu à des iniquités fiscales ni en faveur ni au détriment es banques islamiques.</a:t>
            </a:r>
          </a:p>
        </p:txBody>
      </p:sp>
    </p:spTree>
    <p:extLst>
      <p:ext uri="{BB962C8B-B14F-4D97-AF65-F5344CB8AC3E}">
        <p14:creationId xmlns:p14="http://schemas.microsoft.com/office/powerpoint/2010/main" val="183641835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Text Box 2"/>
          <p:cNvSpPr txBox="1">
            <a:spLocks noChangeArrowheads="1"/>
          </p:cNvSpPr>
          <p:nvPr/>
        </p:nvSpPr>
        <p:spPr bwMode="auto">
          <a:xfrm>
            <a:off x="0" y="692150"/>
            <a:ext cx="9144000" cy="6001643"/>
          </a:xfrm>
          <a:prstGeom prst="rect">
            <a:avLst/>
          </a:prstGeom>
          <a:noFill/>
          <a:ln w="9525">
            <a:noFill/>
            <a:miter lim="800000"/>
            <a:headEnd/>
            <a:tailEnd/>
          </a:ln>
          <a:effectLst/>
        </p:spPr>
        <p:txBody>
          <a:bodyPr>
            <a:spAutoFit/>
          </a:bodyPr>
          <a:lstStyle/>
          <a:p>
            <a:pPr algn="ctr"/>
            <a:r>
              <a:rPr lang="fr-FR" sz="2400" b="1" dirty="0" smtClean="0"/>
              <a:t>AU NIVEAU REGLEMENTAIRE</a:t>
            </a:r>
            <a:endParaRPr lang="fr-FR" sz="2400" b="1" dirty="0"/>
          </a:p>
          <a:p>
            <a:endParaRPr lang="fr-FR" sz="2400" b="1" dirty="0"/>
          </a:p>
          <a:p>
            <a:r>
              <a:rPr lang="fr-FR" sz="2400" b="1" dirty="0"/>
              <a:t>Ces réaménagements d’ordre législatifs devrait être déclinés au niveau réglementaire bancaire et financier, dans le même souci de permettre l’exercice des opérations de banque et de bourse </a:t>
            </a:r>
            <a:r>
              <a:rPr lang="fr-FR" sz="2400" b="1" dirty="0" err="1"/>
              <a:t>shari’a</a:t>
            </a:r>
            <a:r>
              <a:rPr lang="fr-FR" sz="2400" b="1" dirty="0"/>
              <a:t> compatibles dans le respect des principes les régissant.</a:t>
            </a:r>
          </a:p>
          <a:p>
            <a:endParaRPr lang="fr-FR" sz="2400" b="1" dirty="0"/>
          </a:p>
          <a:p>
            <a:r>
              <a:rPr lang="fr-FR" sz="2400" b="1" dirty="0"/>
              <a:t>Principaux domaines concernés les:</a:t>
            </a:r>
          </a:p>
          <a:p>
            <a:endParaRPr lang="fr-FR" sz="2400" b="1" dirty="0"/>
          </a:p>
          <a:p>
            <a:r>
              <a:rPr lang="fr-FR" sz="2400" b="1" dirty="0"/>
              <a:t>- Réglementation comptable</a:t>
            </a:r>
          </a:p>
          <a:p>
            <a:pPr>
              <a:buFontTx/>
              <a:buChar char="-"/>
            </a:pPr>
            <a:r>
              <a:rPr lang="fr-FR" sz="2400" b="1" dirty="0"/>
              <a:t> Réglementation monétaire</a:t>
            </a:r>
          </a:p>
          <a:p>
            <a:pPr>
              <a:buFontTx/>
              <a:buChar char="-"/>
            </a:pPr>
            <a:r>
              <a:rPr lang="fr-FR" sz="2400" b="1" dirty="0"/>
              <a:t>Réglementation tarifaire</a:t>
            </a:r>
          </a:p>
          <a:p>
            <a:pPr>
              <a:buFontTx/>
              <a:buChar char="-"/>
            </a:pPr>
            <a:r>
              <a:rPr lang="fr-FR" sz="2400" b="1" dirty="0"/>
              <a:t> Réglementation boursière </a:t>
            </a:r>
          </a:p>
          <a:p>
            <a:endParaRPr lang="fr-FR" sz="2400" b="1" dirty="0"/>
          </a:p>
          <a:p>
            <a:endParaRPr lang="fr-FR" sz="2400" b="1" dirty="0"/>
          </a:p>
          <a:p>
            <a:endParaRPr lang="fr-FR" sz="2400" b="1" dirty="0"/>
          </a:p>
        </p:txBody>
      </p:sp>
    </p:spTree>
    <p:extLst>
      <p:ext uri="{BB962C8B-B14F-4D97-AF65-F5344CB8AC3E}">
        <p14:creationId xmlns:p14="http://schemas.microsoft.com/office/powerpoint/2010/main" val="22948920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274" name="Picture 2" descr="Sharia Standards_AAOIFI"/>
          <p:cNvPicPr>
            <a:picLocks noChangeAspect="1" noChangeArrowheads="1"/>
          </p:cNvPicPr>
          <p:nvPr/>
        </p:nvPicPr>
        <p:blipFill>
          <a:blip r:embed="rId2"/>
          <a:srcRect/>
          <a:stretch>
            <a:fillRect/>
          </a:stretch>
        </p:blipFill>
        <p:spPr bwMode="auto">
          <a:xfrm>
            <a:off x="6215074" y="1000108"/>
            <a:ext cx="2500330" cy="2143140"/>
          </a:xfrm>
          <a:prstGeom prst="rect">
            <a:avLst/>
          </a:prstGeom>
          <a:noFill/>
        </p:spPr>
      </p:pic>
      <p:pic>
        <p:nvPicPr>
          <p:cNvPr id="54276" name="Picture 4" descr="http://www.iinanews.com/en/images/ifsb.jpg"/>
          <p:cNvPicPr>
            <a:picLocks noChangeAspect="1" noChangeArrowheads="1"/>
          </p:cNvPicPr>
          <p:nvPr/>
        </p:nvPicPr>
        <p:blipFill>
          <a:blip r:embed="rId3"/>
          <a:srcRect/>
          <a:stretch>
            <a:fillRect/>
          </a:stretch>
        </p:blipFill>
        <p:spPr bwMode="auto">
          <a:xfrm>
            <a:off x="3214678" y="1000108"/>
            <a:ext cx="2643206" cy="2357454"/>
          </a:xfrm>
          <a:prstGeom prst="rect">
            <a:avLst/>
          </a:prstGeom>
          <a:noFill/>
        </p:spPr>
      </p:pic>
      <p:pic>
        <p:nvPicPr>
          <p:cNvPr id="54280" name="Picture 8" descr="http://iicra.com/images/logo.png"/>
          <p:cNvPicPr>
            <a:picLocks noChangeAspect="1" noChangeArrowheads="1"/>
          </p:cNvPicPr>
          <p:nvPr/>
        </p:nvPicPr>
        <p:blipFill>
          <a:blip r:embed="rId4"/>
          <a:srcRect/>
          <a:stretch>
            <a:fillRect/>
          </a:stretch>
        </p:blipFill>
        <p:spPr bwMode="auto">
          <a:xfrm>
            <a:off x="214282" y="857232"/>
            <a:ext cx="2714644" cy="2286016"/>
          </a:xfrm>
          <a:prstGeom prst="rect">
            <a:avLst/>
          </a:prstGeom>
          <a:noFill/>
        </p:spPr>
      </p:pic>
      <p:sp>
        <p:nvSpPr>
          <p:cNvPr id="54282" name="AutoShape 10" descr="data:image/jpeg;base64,/9j/4AAQSkZJRgABAQAAAQABAAD/2wCEAAkGBwgHEhQSBxMWFhUUGRUaEhgYFhYYGBYZFBkXGhcWHxocHykgGCYlGxUeIjEtJSktMC4uGh81ODQsQyg5Li4BCgoKDg0OGhAQGi0kICYsLCwtLi0sNjUsLyw1MCwsLzQ3NzQsLDcvLzQsLCw0Ny04MC00LDU1LCw3LywsLTcsMP/AABEIAMUA/wMBIgACEQEDEQH/xAAcAAEAAwEBAQEBAAAAAAAAAAAABAUGAwcCAQj/xAA9EAABAwIFAQUFBgMIAwAAAAABAAIDBBEFEiExQQYTIlFhcRQygZGhI0JSscHhBzM0Q2KSorLR8PElU3L/xAAZAQEAAwEBAAAAAAAAAAAAAAAAAQMEAgX/xAApEQEAAgIBAwEIAwEAAAAAAAAAAQIDEQQSITFhBTJBUYGRsfBxocET/9oADAMBAAIRAxEAPwD3FERAREQEREBERAREQEREBERAREQEREBERAREQEREBERAREQEREBERAREQEREBERAREQEREBERAREQFU9RY/SYCwOn7z3aRxj3nnn0A5P/S+epuoaXp+PNN3nuuIowdXn9AOTx9F5BX4nUYhI6audme75NHDGjgD9ytXG485Z3Ph5ntDnxx69NO9vw9swzEKbFIxJSG7T8weWkcEKWvFOnupZ8DkzRasNhI3hw/Qjgr2DC8RpsUjbLRuu0/MHkEcFRyePOKe3h3wedHIrqe1vjH+wloiLM9AREQEREBERAREQEREBERAREQEREBERAREQEREBERAREQZPH+haTG5XTSzztedNCwtAGwALbgfFZmu/hfiLLmgqY3+AkY5h/wATS7/SvUkVtc16+JZcnDwZJ3avd4RifR/UuH3MtO5wH3oiJB8h3/8AKuPSvVdX03N3r5L2lYbj5jcEfT6L31V+LYJheMjLicLJPAkd4ejh3m/Aq2OVaY1aNs0+za1nqxzqXXC8RpcVjbLROzNd8wfA+BUtZCg6Tqem5DJ05KTGffp5ToR/dk3afDMD6hauCTtWgkFviDuD4Hj5aKi8V818N2K15jV47/1P78nRERcLRERAREQEREBERAREQEREBERAREQEREBERAUeuq4qJhfMdB9VwxbFIMMaDJq53uNG7j+gHJWXqJ6jEnA1B0Gw4C6rXbmZ0/abF8dlcSyRliSWtdECAOBdpB+qu6bFMQH9VGx3mxzh/lcD+ahUdOGqwDF1OkRtOZXQOHeNvVd45Y5f5TgfQ3VJMwKpqoNbtJBGxBII+IUdO09TaIsnQY7U0py1hzt8T7w+I3WnpqiKpaHQm4K5mswmJiXVERQkRFHoqyGtbmgN7EtcOWuabOafAgqdI3G9JCIihIiIgIiICIiAiIgIiICIiAiIgIiICq8fxqHBmAvGaR5ywsBsXu9eAOTx9FaKHi2GUuLxmKtFwdQRo5pGzmnghIJY2GGoqHGWvdmkd7x4aOGNHAH13KtaanVY2Oswl/Y4hr/65OJGj8nDkK6pJQ4K6fRXCXFEBuujiBsufaALlJKFxp1slcFAqCCvuacKDNOu4hxMo9Q0LhT1s+HuzU5IHI4Pmv2aVQ3l0hszUnZd6cbehYNiLMTjD27glrh4EfsQfipyoejqKSkhcZf7R5cPSzWg/HLf5K+WefK+PAvFW9Yy4DiVQ6HWF8r87eD3zr+t/NejdcdRx4BA7sz9q8ERjkX0z/DjxK8s6H6OqOpZTJVXbA0993Lj+Bvn4nj1WnDHTWbW8S83mXm+SuPH70d/4e2YXiNNisbZaJ12u+YI3B8CFLXGjpYKJjY6Roaxgs1o2AXZZp1vs9Gu9R1eRERQ6EREBERAREQEREBERAREQEREBERBwraOGubkqBcceIPBHgVn6mjlwzXdvJ8PNadfEkbZRZ+ymJ0iY2zPtIKjVFUGqNj7Dg8gB0a/3PC/gFHlpq2UAtjcQ63ujMbE72CujXlVO3xJiBeSADobH1sD+RXF1TdbTEsDjqockFmuuDmtvrc3+ZUWHpGjH89zj5DT6/7WUReEzSWXpoJ652WAbrYYT0/T0YvKMzj7xP5eQXWSswTAhlkfFF5FwzG3l7zlQ4j/ABFwyDSha6Q+J7rfrr9Apit8nuwqyZ8OH37Q2egWY6k6yosJBbTkPk4A1aPU8/BYLGutMSxK4LsrT91ug/f43XLpPpqp6nkzTEtgaftH8uP4Gnx8Twr68atI6sk/R59/aN81v+fHj6y74HguIdcVBmxBzhC0/aP/ABEf2bOL+ezV65R0sFExsdI0NYwWa0bABKOlgomNjpGhrGCzWjYBdlmy5ZvPo9HjcauGvzmfMiIiqaRERAREQEREBERAREQEREBERAREQEREBERB8SRxyW7QA21FwDY+KwvU/WmMYFP2MlPG0OuYZC5zmyAeFrWI5HHmNVvVX47g1FjsLocQbdp1BGjmOGz2ngj/AJuu6WiJ7xtTmpe1JiltSyPT/Xr5H5cdyNDjZr2AtazwDrk6Hx4+ou+s8Aqsdi/8bO+KRoOUB7hHJf7r2jT0NtPPZeTdQ4XX9NS9jiHeab9lIB3ZWj8nDkfobrQdC9etw4tpsVcTFtG/cxf3Ty5v1b6basuOs6vi+zyuNyckTOHk/f8AfywlfDX4ZI6LEWOY9vvNO/rpo4eYuCuXtZbuv6Fx2jwrFIHPrWRyta1zmOIa4DS4c0/7LyXpPoybqKokkmu2BsjszvxG57rfPz49VNM0zWZlxn4UVyRWvfZ0T0rU9SvzT3ZA0993Lj+Bvn4nj1XtdHSwUTGx0jQ1jBZrRsAlHSwUTGx0jQ1jBZrRsAuyzZcs3l6vG41cFdR5+MiIiqaRERAREQEREBERAREQEREBERAREQEREBERAREQEREFfjuDUWPQuhxFt2nUEaOY4bPaeCP25XgPVfTVb0zN2dVq03MUgFmyNHI8CORx6G6/o5QMawihxyIw4i3M0kEcFpGzgeD+/irKX6ZZuRx4yx28vJ/4eYRjONgtkkcylae+bnU/haL5c3ibaeq9ho6WCiY2OkaGsYLNaNgEo6WCiY2OkaGsYLNaNgF2TJlm8+iePx64a9vIiIq2gREQEREBERAREQEREBERAREQEREBERAREQEREBERAREQEREBERAREQEREBERAREQEREBERAREQEREBEWcdiFVLC+KshqMzu0bnZGNiXBpGo+7ZBcYdViqacz43PaSH9mSWg30GvNrXUtZTAZ5cL7UPgqHBzmlhELW6NY1vug2G3Cl0mL1THSmogqSHPBjHZjutytFt9O8Cfigu4phKXABwyEAktIBuAbg/eGvHN11WfpsXqmSSumgqS1xb2Y7Md0Bovz+K5UN9diskkjmipY0kdm0QMdYBov7x01ug09RUMpwDJfUtaLNLtXGw2GnqqSuxOVxeaVxDTSyyNu0ghzCAHWcLjdR4cUxWMSNkjnfdv2TjC1rmv10IBsRsb+qizzVkur6eoJ9lfCSWbyOy677aHVBrKSQyRsdJuWtJ+IBK/Karpqv+me11rE5SD7wuNvEar4p88ELe6S5rB3eSQ3ZUOFYniMLnmvhncHBmVrYQAwjNmaBfUagAnU24QahV1BUSyT1LHm7WOjyDwzRtJ+qgQYtVNlldLBUljhGIx2Y7uUHNpfklR/aa9hqJaSGVplfCG5o7ua0MAc/LextbTXkINQs9V4hVMnexru6J6Zo20a9t3D4kfmocWJYt2EMlP2sjyHkjsmua+0jhZzhYs0HC++zqauV0jYpGh09M4BzbHKxpDj6BBp5po4BmmcGjQXJsNTYfUpDNFOA6Bwc03sQbjQ2OvqFExqaogiJo2F7rtAAbmtci7svNhqqvCsVq6ePLWwVL3Zn97smi4LiW6AgDSyDRKv6gqJaWmmfTmzmscWnwNt1X4bi9VEy1ZBUufmeSezGxe4tG/DSB8FBMmJ4p2za5kzY3RSAMEY0OduUN177stzrblBfYXUSzPqGym4ZLlZ5DIx1vPVxVgs3h2IS0z53SU1RaSTM20Y2yMbrr4tK+JMVxeqe1scEkbS9lzkN8olbe5voDHe/mUHM4tXNDiH65a87DeF4EfHA+fK0tI8mNhefutJJ9BcrKzUkzi9lPFLZsdbq5lg50xBAbYm+t7fBaeIvhhBDSXNYO7ySG7IIOLYnGYHPw6RpLXQ6tINg97Pza76rtg1RLUdt2xvlmka3ya2wAWbM2K1LJGVUUpMhgLAIg1jMjwXje9gBYE3JtwpMrqyITxMbUMzTSOzxxtddruASRb1CDUwytmaHM2Oy+1kW1OKxNtCakWFmj2WK2mw0Oy+8YxXFo2xHI9gLYXSFrL3e94Do7k93T4kkDRBLbX1RmDC7u+1OZx7ggz5f8RutAsvSQ1M8rZDE9oNU59nNsQ32fLmPh3tFqEBERAREQFxpamGrbmpzcXcL2I1aSCNfMLsst7BWxQx5Y3F7ZZnBndyOD5DbN3tO664PFkGjgqYqgvERuY3ZX6HQ2Bt56OC50eH0tD/AErctw1u5Ojb5RqfMqonpqxhmyxFzZJwTsTk7NozBpcAe822u29jZcaPDa2VtO2ua8hsdQ2QF/Jc3swbHvd0aINLI9sQLn7AEmwJNh5DUpG9soDmbEAi4IOvkdQs1S4dXxNbo/M6le2W773l7uW+u/vartDS1LJIzXRvkaIogyzh9nI33y4ZhqdNddigvJamGFzGSGznkhgsdS0XPpoF1VbiNPLLNTOjF2sdIXnTQGNwH1KrcKw2qh9mMrXXtMKi7r6G+QHXXytsg0MMsc4DoSHNOxBuD8V9rKU2H1sMFOzsyBG5wnZZpznKQ19swDwD5+BtoptLhsxmiNR2hZHCLFzrHO14Lcwa7UgeoQWlNh9LSuzQNsSCL3J0c4vO5/E4ldKxtOWH2u2QC7iTYADm/CoMOw+tpjTvyuzDt+2u/cHMYwdTza1tlGbh2I1Ec4fG5vaQDuktDe1BdoO8T4ak6oNPC6CEtihFrNu0BpDQ0EDe1hvtuu6oJaWtkN6Brox7NI1lyBlkLm5dL6Hc3UaehrnxzCiY9gMLGhpcLulB1cO94aE3187INQote+mIEVXtNdgGut2kkXG2gKqZ6SqpTUeyRlzHiDKC4kE3IlcAXAk2sbXF1yoaGuaYu1a6zKiRwzFt2xmN4adDYC7thtdBaSVGHYOcrrtL8z7Br33tYOdoDYDRT4pGTAOiIIcAWkbEHUFUmPYfW1krDRkttFO3MMvvOyZWm+tjY7a6bqDX01fIyNtJA5mSOLs7FpLXNd3mFxdpYAbAl190Gklq4Ig8uN+z98NBcW6X90XOxuu4N1m6ugqAa72eM5pWgxOBAv3Ggi99DmBTEcOrJjUOY12a0HYWdbvN94jXQ+qDQQwshBEY3JJ1J1cbnfzK/ZpY4GufMbNaCXHwA1JWXxyKoj7d0rXEufD2Lw7RrC6MFlr3Gt9La5gfS7xiGpqgyOntZzgZHEXaGs71iLgnM4Ael0EyCaOoa18Ju1wBafEHUFdFmG0VfAxsUrS6OOckhth2kTgXAAF17Ne7YnZo3XGnhq52XiDjG2onzsuHnLq1uhdZ4a7i/wA7INauMtLTzOa6VoJbq0ngjY/DjwVC7C6iUtEokc0U72jM6x7TMMt7O3A5+q+oKasD4nYjG+QCGICzgcko/mFwzC5OmuuxQaJFR4dDN7RIwuJjhc5zNSe9MAcp/wDgF3we3wV4gIiICIiAiIgIiICIiAiIgIiICIiAiIgIiICIiAiIgjuoaRz+0dGwv3zZRmuNAb+ikIiDlUU0FUMtS1rhe4DgDr46+q+oYo4GhsLQ1o2AAAHwC+0QEREHKnp4aYZadoaN7NAAudzouqIgIiICIiAiIgIiICIiAiIgIiICIiAiIgIiICIiAiIgIiICIiAiIgIiICIiD//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pic>
        <p:nvPicPr>
          <p:cNvPr id="14" name="Picture 12" descr="http://www.istisna.kz/eng/img/IIRA-Logo-HRes-21.jpg"/>
          <p:cNvPicPr>
            <a:picLocks noChangeAspect="1" noChangeArrowheads="1"/>
          </p:cNvPicPr>
          <p:nvPr/>
        </p:nvPicPr>
        <p:blipFill>
          <a:blip r:embed="rId5" cstate="print"/>
          <a:srcRect/>
          <a:stretch>
            <a:fillRect/>
          </a:stretch>
        </p:blipFill>
        <p:spPr bwMode="auto">
          <a:xfrm>
            <a:off x="0" y="3857628"/>
            <a:ext cx="2786083" cy="2601867"/>
          </a:xfrm>
          <a:prstGeom prst="rect">
            <a:avLst/>
          </a:prstGeom>
          <a:noFill/>
        </p:spPr>
      </p:pic>
      <p:sp>
        <p:nvSpPr>
          <p:cNvPr id="54286" name="AutoShape 14" descr="data:image/jpeg;base64,/9j/4AAQSkZJRgABAQAAAQABAAD/2wCEAAkGBxISERUTExQVFBUXGB4aFxgWGB0ZGBkcGCAfHRsXHxgdHCggHBwlHBcXITEhJSkrLi4uGCIzODMsNygtLisBCgoKDg0OGxAQGzckICQ0NDQ3LzQ0NCwvNCw0LywsNCwsLC8vLCwsLCwsLCwsLCwsLCwsLCwsLCwsLCwsLCwsLP/AABEIAHUBKAMBEQACEQEDEQH/xAAbAAEAAwEBAQEAAAAAAAAAAAAAAwQFAgEGB//EAEAQAAIBAgUCAwUECQMCBwAAAAECAAMRBAUSITFBUSJhcQYTgZHBMqGx0RQVIzNCYnLh8FJT8SXSJDSCkqKywv/EABoBAQADAQEBAAAAAAAAAAAAAAABAgMEBQb/xAA2EQACAgEDAQUGBQQCAwEAAAAAAQIDEQQhMRITQVFhcQUiMqHB8IGRsdHhFCMzUjRCQ2LxJP/aAAwDAQACEQMRAD8A/cYAgCAIAgCAIAgCAIAgCAIAgCAIAgCAIAgCAIAgCAIAgCAIAgCAIAgCAIAgCAIAgCAIBzUcKCSQAOSeJDkorLCWTAx/tMo2pLqP+o7D4Dk/dPLv9pxjtWs+Z0Q07fxHeXZg9VLsdwbG208i7W3ze8vy2Neziu4jzMXUes5U8vcsjOC242lltwWNXL8Q4Xdid+u83hrb63tL6mcoRfcaK48AXbbznp6f2sm8WrHmjGVPgW0cMLg3B6iexGSksxeUYtYOpYgQBAEAQBAEAQBAEAQBAEAQBAEAQBAEAQBAEAQBAEAQBAEAjxFcIpZuB/lpnbbGqLlLgmMXJ4R8Rm2Y1KzWbwqOF+p7mfOanVTve/Hgd1dagioiTlNDTyyppJHf6SklkqzRek7DZW+U1hpbpbqD/Ip1RXeQtg3HKN8pMtNdHmD/ACCnHxJKHQTnZJWzXFb6R059ZMUSkMjxFQP4fs/xX4/5nVRq56d5jx4FbIKS3Pq6bgi4n0tF8LodUDilFxeGdTYgQBAEAQBAEAQBAEAQBAEAQBAEAQBAEAQBAEAQBAEAQDwmAfG5jnXvKh/2xsv/AHfGfNa3UO+e3C4/c7q6+leZFVQML/fOEuTYLL9Q1OdCDqevkO866dN1x65vpj4/sUlPGy3ZcGMVNqKBf5m3Y/lLvWRr2ojjze7K9m38TK9PMajMAXPzmE9VdLdyZfs4ruLTYp1F9R+crHVXJ7SZHRF9xZwuM1C9QA+Y2M3/AK1We7fHPmtmUdePhZmYzJn1Ao2pDy3VfUSLtOow7St9Uf09S8bO58mlhqQRQq8f5vPPbySWqFXSfLrOvRap6ezPc+TOcOpGkDPrE01lHIJIEAQBAEAQBAEAQBAEAQBAEAQBAEAQBAEAQBAEAQBAMb2pxnu6Okcvt8Ov0HxnB7Ru7OrpXLNqI5lnwPjUE+eO01sow2tjc2RRdz5dvUzfTUq2T6vhW7M7JYW3JJjsaXYbWQbKvYfnK6jUO5+CXCEIdKLGEw2oargL/qPHoO5laqHNdTeIrvf08SJSxsQ1DQp1lGl3JI3LaRv2AF5r1aaK4cvxx+g99rwLmMekbKQ66jtpN+O4MqpaWX/Vx9Hn9SEprzFUqiagQyDa479j2MpbpnFdUX1R8V9fAlSy8Pky8Pm7pU18g8r0I7S2nudMsrjvXiWlBSWDeYqQGU3VhcflK6uhVyUofDLdfsZxbez5AachYu5fiVYFQQSvbzn0nsq5zq6HzH9Dnujh5Lk9QxEAQBAEAQBAEAQBAEAQBAEAQBAEAQBAEAQBAEAQBAPlPammz1Ra1lX8dz9J8/7Tszao+COyjaJjLQYciedk2ybLj3eHRRzUOpvQcCdtj7LTRguZbv0Ml702/A5weGDtpPHJ8gOZy0VdrNR4Xf6FpS6VklqGo1RQgunAQfwjv+Zmk5y1M1CC27l5ffJVJRWWav6lpsVZwWK8bkD7ueJ61PsuqK9/d/kjB3y7hjcnV91JVgLDqN/KTZ7Lpa9zZiN0lyfP0FagxVhe+zqeGH+cTyVKemscZL1XijoeJrKKuNy1lqFUBZTup8jxv3kaitVzwuHuvQtCeVubmU4OqtBkPN7pfjzF510U2XUSrceN1nYxnKKkmSLktRv3lS3kN5ev2TL/ALyx6EO9LhGhgMtSlcrckixJP04npafR10bx5Mp2OXJdnUZiAIAgCAIAgCAIAgCAIAgCAIAgCAIAgCAIAgCAIAgHzGbH9q3+dJ8xr/8AkSOyr4UUzOM1LmbDxIOyLO7X/FBf+qMquH6nuGOmnVYc2A+Z/tM9N/itfkl+bJn8SRb9nn1FyegH33/KdnsiC65S8MfPP7Gd/CRtz3TmOGqqCFJALXsCdzbmw6yrlFNJvdk4fJRxlChUJd2WybN4gAPJj0/vOS6jT3Prm/h53/U0jKcdl3kpxFClZS9NCBsGYA2+JvNOqirEW0sehXE5bkj46koBNRAGFxdgLjuN95pK+qOMySz5kKEn3HrYymFDF0CnglhY+h6w7q1FSclh9+R0yzjB6MVTKlw66Ry2oWHx4kq2Dj1dSx452I6XnGDv3q3A1C5FwL7kdx3Et1xylnkYY96urTqGq17X3t3t2jrj1dOd/AYeMkP6wo3t7xL3tbUL34ta/N5n/UU5x1LPqieiXgTLVUkgEEjkX49e00UottJ8EYZxRxVNzZXViOdLA/hKwthN4jJMOLXKPf0lLE61spsxuLA9iehjtYYbysLny9R0vwOqtZVF2YKOLk23PSWlOMVmTwEm+A9RRa5AubC5tc9h5w5KOMvkJNncsQIAgCAIAgCAIAgCAIAgCAIAgCAIB8znK2qt52M+a9oxxqH5nZV8JQYzhNS/jyCtJ+hS3xWd2t96Nc/FfoZV7No4wlZW1Uxy62Ha43Epo11OVf8AsvnyiZ7YfgQZNmPuqvj2U7Hy85pob1TZ73DFsOqOx9eDfcT6TOTiKeKw7NWpOOE13/8AUBb8JhODdkZLhZ+heMkotGVjclqlappkK7swIJ8LqeL9iO847tJZKM3DZvPo0axtims9xqZjhC5pkAHS4LX7WI+PInXdU5uLS4f7mUJYyQZpgnapTZBsqsDZgp3tbkHtM76ZSnGUeEn5eBaEkk0zrF4N6i0hbTpe7WIuBYi42sTuOkm2mViguMPf8mhGSTZD+rX9xWTYu5Nmvs3FjbpsOJl/TT7GcO99/j+xPWupPuJcNgHSsCDemFIUHldVvD5jbaaV6eULU0/dSePLPd6EOacfMiXA1veCt4dWrdf5Dtp1XtsBfjmUVFvadr3548vDPz9SeuOOkuNhP24ew06CPiTfibur+9142x88lOr3cEb4Fm9+L295bSfhaUdEpdouOr9ietLp8jihhHL02ZEpimCPCb6ri1htxt1lYVTc4tpLp8PvglyWGk85KtfKKmmoUIDO5uL7MpNx6MJjPSWdMnHlt+jWf1LqxZWS3mmBaswW4CAE773Y7DYEcCb6iiVzS/6/X+CkJqKz3irRrNTpEgF0YFt9jYEXv8YlC2UIZW6e/wAwnFN+BeoOxHiXSe17zpg5Ne8sGbx3EsuQIAgCAIAgCAIAgCAIAgCAIAgCAfP+0+HclGXYbhvxH1ni+1a942fh9/M6dPLlGGMP3JM8fJ0ZNLBr7yk1H+IeJPqJ36f+9U6e9br6oyl7suozNwexHzBnCm0/M1LNamMRupC1f4lOwfzB79xO1qOo96O0+9ePmvPyKJuHPBLQxlWh4fEoHAI/OZq/U0LCbXr/ACHGE9zS9qcxqUaaNTaxJIOwPS/X0nr6/UWU1qUH94MKIRk2meZ5mdRKlOjTKqzC5d7bfToeknVaiyM41QeG+9iuEWnJnN8cliHp1xexFgCL9drbSv8A+uG6al8if7T7sE2KxtRcXTpBvCwuRYefW1+kvZdYtTGtPZlYxi63I2p3mJWzHEinSZybWG3r0++ZX2KutyZaEeqWDJyDNKjuUqncgFdgPXp2tODRaqyc3C3nuNra0lmJJ7S4+pR0e7NtV77A8W7+sv7Q1FlPT0PnJFMIyzkt5bmKvQFRjwPH5EczejURnT2jfHJScGpYRl5Jm1WrX0sfDYkCwv5b2nFo9Xbbd0yexrbXGMcotZXj3NSuKjXWnxsBtc7mw7CbabUTlZYpvaP8/sVnBJLHeQYfGYrEEtSK0qYNgSASfmDM4XanUNuv3YkuMIbS3Zaw9TFo6q4WorH7Q20+u30m0JaqE1GeJJ9/GCrVbWVsX8e5Wk7KbEKSD6es6rpONba5SM4LMkivkWIepRDubkk9AOPSZaOyVlSlJ7lrYqMsI7ziuyUWdTYjjr185bVTlCpyjyiK0nJJlM5uaeFSq/iduOlzv26bTnerdenjZLdsv2eZuKIkp45l1e8RCdwmkfK9jaUjHWyXV1JeWCW6k8YJcrzZqgqI40VUBvb8beR/GaafVSsUozWJIidajhrhnvsxjqlakWqG51W4A2sO3rJ0F07a3Kb7xdBRlhHmKxtQYynSDWRluRYefW1+kmy2a1Ma09mhGK7NyOcvx1RsZVpM10QXAsPLrbzkU3TlqJwb2X8CUEq1IoYDGYys9VUqqPdtbxKN7lgOB/LOWm3U3SlGMl7vl6/saSjXFJtckzZniMPUVcRpZH21KLW/4vNHqLqJpXYafeR2cJrMOSxisfUGNSkG8DC5Fh59bX6TWy6a1Ma09mVjBOty7ylj6mOoUtbVUIFgbKCd9ubTntlq6a+qUl+ReKqnLCRbwCYx9DtVXQ1iQAA1j8JvStTLplKSwykuzWUkcUMyq0sSaWIe6keBrBQexO3wlYaiyu/s7ns+GS4RlDqie5dj62IruUa1BTzpFz5AkdefSTTfZfa+l+4hOEYRWeT6Ceic4gEOLoB0K9+PXpMdRSra3Bloy6Xk+TqIQSDsRzPk5RcXh8o7k8nCsVIINiODJjJxalHlBrOzLtagMQNSWFT+Jf8AV5id8oR1S669p968fNGabr2fBkPT0k3FiO84GnF4ZtnJE+c102WobDvZv/sDOhaq6MdpfX9SOyi+43Pbg/saf9X/AOTPS9rf4o/fcYab4mT+0VXDGoqVww22db7X6bc9+s11sqHNRtX4lalPGYmHjadGmV/RartUJ2A/Ow3v0nn2xqhj+nk3I3i5P41sa2Z4gJjaLVCAAni8ue069RYoaqEp7bfuYwWa2kahz/Df7g+TflOv+v0/+36mfYz8DPz52r1VoU7beJrmw8gfh+M5da5X2KmHqzSpKEXNlfNqOIpstdhTGiw8BPHS4PTp8ZlqYXwauklt4ff4Fq3B5iu8nz7EK/6M68Fr/es01tin2Ulw3+xWpNdSZXxeW1FrGihIp1Tq8gBz8vymVumnG50w2jLf7+/AtGxOPU+UWcFTC44quwCWA+Am1UVHWOK7kVk81ZOcspa6mLQH7Ww+bSumh12XR8f5E3hRZ7keZpRX3Na9NlJ5Bsb+knR6qNMeyt2aFtbk+qO5oJndNqipTDPc+IgGy/d3nWtbXKajDf6GfZNLLLWZ/uan9B/Cbaj/ABS9GUh8SMfIc1o06Cq7gML7WPfyE8/RaumulRlLDN7a5SllInzXMKVXD1RTbVYC+xHJ25HlNdRqK7aJqDzgrCEozWShi8Kz4Kiyi5TcjynNbVKekg49xpGSVjTLeI9o10BkK6v4ka4PwPE2n7Sj0KUMZ70/oUVDzhlbIga1avWtYEaQL9T/AGH3zPR5utnb4lrfdiokXsxmdKijU6p0NqvuD2A7bHaRoNRXVBwseHkm6uUnmJLSxS18ejU7sqJYmxA69/WXjbG7VqUN0kVcXCppkuVH/qGI/p/7ZfT/APMs+/Aif+KJR9nsxpUauI942nUwtsTexe/A8xObR311WWdbxl/VmlsJSjHH3wdZ7i1xjU6NG7b3ZrEAX269LXltXbHVuNVW5FUXWnKRZxx/6lS/p+hm1v8AzY/fiVj/AIWXPa//AMq39S/jNvaX/Hf4fqU0/wAZfyn9xS/oX8J0af8AxR9EUn8TMz2yoqcPqI3VhY9rmxnJ7ThF09T5Rpp2+vBfyOiq4emFFrqCfU7kzp0sVGqKXgZ2NuTyX50FBAEAy83y/V41Hi6jv/eeV7Q0Xaf3Ic/qb1WY2ZhpRv6TwG8HSKvh34txJi2nlDk8TNNYtWQVB0P2W+YnetX1LF0erz4f5lOzx8LwUXGBa51Vk+AaS1pGuWvmW/urwPrszxVCmqmsAQdluur6bT2r7aa0nZ+mTkhGUn7pZoNTq01YAMhG1x09DNYOFkE1wyrzFlHCYzCir7umoFS5GyW453tOeu7Tqzogt/QvKM+nL4LOZPRpj3lVRa9r6dR8uk0vdUF12L5ZKwUntE8wtKhVQMqKVPHht9IrjTZHqjFYfkJOUXhs4o4zDmsUAAqAkfZsdvO0pC6h29C+L0+pLjPpz3E+Y16aJqqjw37avumt9lcIZs4/MrBNvETqnQpsoIRbWuLr38ukmNdcoppbegbknyRYPM6VViqElgN7qRbvuRM6tTVbLEeV5EyrlFZZ3iXpUv2j6V87b/mZex1V+/LC8yEpS2Rn0c7wgO3hv10EX+6ckNdpU9tvwNXVYWsdisOEV6gVlOwOnUPw8pvdbQoqc90/LJSMZ5witSz3CKLKdI8kI+kxjr9LHaLx+BZ02PkmqZxQNMMxJRiQLqSCR5WmktZQ4dT4e3BCqnnC5LGHo0XUMqKQePCPymsIVTipRisPyKtyTw2VqWKwxqGkqjVexGjbw99rbTGNunc3Wlv6eBZxnjqZz+vcMnhuVsbW0EWPXpK/1+nh7ucY8mT2M3ucUcfhKrhVVWY8eD6kSIajS2zSSy35BwsitzzJzhjVqNSvrO5BBAHoD5xpXp3ZJ18/kLOvpSkWM0q4dCvvVBLGy+DVc9uPObXypg12i58slYKb+Eq0vaDCJ4QdHcBCOPQTGOv00Nlt+Bd02M9w+d4QuNH22NtkIJJ87SYazTOeI8vyIdVmN+DT/QaX+2n/ALROvsa/9UZ9cvEkpUVX7KhfQWloxjHhENt8nhw6FtRVdXewv84cIt5xuMvGDqrSVhZgGHYi8SipLDQTa4PUQAWAsB0ElJJYRB5VpKwswDDsReRKKksNEptcHqIALAAAdBJSSWEQdSQIAgCAU8VgQ242P3GeZrPZ0bffhtL5M1ha1sz5XO9SsEII+s8OVM6niawdcGmsoo12sp+UqWRmNxJfBc+x9sx+ypf1fSe37T/xw9focen+JlTDZk2EWtQbdl/dHvf/AC/zmMNRLSqdUuVx9/Mu4KxqS/E5ybBtSxlNW+0ULNfuRxI01Tq1MU+cZFklKttFvPsUlTEJRdwtNN3N7XPb5bfEzXWWQsujXJ4iuStUXGDkuTr2WxYV3oagwuShHB7/AEPzj2daoylTnK7iL45SkVqmBaria+g2dTqXpv69JhKiVt9nS8NboupqMFk6x+a+8wzU6nhqqRcHa9jz6+Um/Vdpp3Ce0lj9SIV9M01wa2ZY73WFUg+IqAvqRz8BO/UX9lp01y1sZQh1TMClUSg1Gojhjb9oAb+v3H7p5UZQ08oThLPj9/fB0NOaaaNHHhauMpq+6aQVHQ3F/vnZco26uMZfDgyhmNba5NDMMTTUmm1FnW38KggX/DidV9sI+44ZXkjOEW90zLzrEpUwiFAVUPYA+QInFq7I2aWLgsLP7mtcWrHkuUcRiLL/AOHW229wdu9vSdELNRhf29vUo4w/2I/a1AEpgC136ekp7TSUI48foTp3uyrh8wbCrVotuy/u/j/l/nMYaiWlU6pcrj7+ZdwVjUkc5ThDSxSK32impvUjiRpqnVqYp84yLJdVbwe5dUqrWxHu6QqePe5At4mtz33+UjTysjbZ0R6t/qxNRcY5eDfy8uwJqUwjA7AWPTm/znq0OclmyOGc88LhnymDwNRg9aiSHRzt3HP+DrPGppskpWVvdM65TisRlwybM81WuMOeHWoNS9uN/Sa36mN6rfenuisK3Dq9DZ9pqSjCvYAccDznfropUSwjGlvrRPkVJTh6VwPsjpL6WKdMdu4rY31s0p1GYgCAIAgCAIAgCAIAgCAcVaSsLMAw7EXlZwjNYkskptcGRjfZui42LJ6G4++cM/ZlMvh2No3yRmVPY09KvzX+85peyW+J/L+TRanyNjO8pNdUUMF0m+4vfa3eduq0zviknjBjXZ0NslxmVJUq06rcp0/1dvkZezTRssjY+77+REbHGLiiKrlbHE+/DrstgpB7d7ystNJ39qn3cEqxdHSeZVkop6zUK1Wc31Ffzv1Mrp9Gq+pz95vvx/8ARO3qxjY8xuTaqqVKRWmV7Lz8iPSRdo+qyNlb6ceRMbcRae5LgstZK1SqWB19ALW+N5enTOFsrG+SsppxUfAjznJFrkMCEbqbXuPS8pq9Er2mnhlq7ejYVsoZ3pMzArTAGm3Pc8+Q+UT0jnODk9o92ArEk0u8sY7LEqU2UKqk8HSNvPaa3aaFkHFJL8CkbGnkotkGqmqs/jT7DgWNubHfpOZ6DqgoyluuGadth5S5Pf1biiNLYjw+Si/z5++T/TalrDt29B2lfKidYjIr0Foq9gG1XYX/AAt3k2aBOlVRfDyQrve6mjxctxQ2/Sf/AICFptSv/L8h2kP9TzE5PVqUwr1QSGLaivItYC19usizR2WQUZzy085wTG2MXlIu4rLEqVUqHlOnft8jOizTRssjY+77+RSNjUWiNstJxIrahYC2m31vKvTN39rn8B1ro6SnTyWsruyVwms3Nkv1J6nzM546K2MpShZjPl9+Jo7YtJNcFnD4HEB1LV9ag7rptf4ibV0aiMk5WZXhjBRzg1tEkybLTQDgsG1Nq2FrffL6XTulSy85eSLJ9eCnmXs6KlUVUYIbgsLXBIN787TG/QKdisi8F4XYj0s0c2wZrUmpghb23Ivx5XnTqKnbW4J4yZ1y6ZZO8uwxpUlQm+kWuBa/wlqa3XWoPuInLqeSzNSogCAIAgCAIAgCAIAgCAIAgCAZObsfeU9RdaVjqKXHi2sCV3Ateceob649Wenfjx88bmtfDxyR4h2FD9m1UrrGpiD7zRfcja59eZWbaq9xvGfxx5d/1JWOrfAwDHVV0NUalo2L6tn3vpLb2tb4xU31S6W+nHfnnyzuJcLPJWyoVg9HWXAZSSSzsG/lIbZT1mOn7VSh1N7rxb/B54ZafTh4JaWGru7kOygVTYl34BGwT7JEtGu6cm08b+L49OCHKKS27iTHN+0f3jVVFh7vRqse/wBnlr25lrn/AHJdbaWNsZ+nf6kR4WBiRWZaANwxvrszKOOpXiLFdKNafPfu13d+CV0pyOsHiHSgzHUz6iApuSDwFudyL73k1WThS5PLeePp/JEopzwe5Wr2ajVNS4sQxPiIP8wJ3BHfgiTplPDqsz69/wCfqJ4+KIwFJhSdi1Qt4wNTMdgTawPXYbxTGSrlJt535bE2upI4rO2ihqLhCv7QrfVewtcje173lZOXTX1N4xvznO2M9/jkJLMscnmt/wBHrWL2v+zJvrtt8ebyMz7GeG/Lxx+pOF1okwrVhXVHuQqHxC+l9xYkcauZet2q5Rn3J79z/kiXT05RrzuMRAEAQBAEAQBAEAQBAEAQBAEAQBAEAQBAEAQBAEAQBAEAQBAEAQBAEAQBAEAQBAEAQBAEAQBAEAQBAEAQBAEAQBAEA//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pic>
        <p:nvPicPr>
          <p:cNvPr id="54288" name="Picture 16" descr="http://ribh.files.wordpress.com/2012/07/iilm_logo.png?w=645"/>
          <p:cNvPicPr>
            <a:picLocks noChangeAspect="1" noChangeArrowheads="1"/>
          </p:cNvPicPr>
          <p:nvPr/>
        </p:nvPicPr>
        <p:blipFill>
          <a:blip r:embed="rId6"/>
          <a:srcRect/>
          <a:stretch>
            <a:fillRect/>
          </a:stretch>
        </p:blipFill>
        <p:spPr bwMode="auto">
          <a:xfrm>
            <a:off x="6072198" y="3786190"/>
            <a:ext cx="2786082" cy="2471745"/>
          </a:xfrm>
          <a:prstGeom prst="rect">
            <a:avLst/>
          </a:prstGeom>
          <a:noFill/>
        </p:spPr>
      </p:pic>
      <p:pic>
        <p:nvPicPr>
          <p:cNvPr id="411650" name="Picture 2"/>
          <p:cNvPicPr>
            <a:picLocks noChangeAspect="1" noChangeArrowheads="1"/>
          </p:cNvPicPr>
          <p:nvPr/>
        </p:nvPicPr>
        <p:blipFill>
          <a:blip r:embed="rId7"/>
          <a:srcRect/>
          <a:stretch>
            <a:fillRect/>
          </a:stretch>
        </p:blipFill>
        <p:spPr bwMode="auto">
          <a:xfrm>
            <a:off x="3071802" y="4000504"/>
            <a:ext cx="2857520" cy="2238383"/>
          </a:xfrm>
          <a:prstGeom prst="rect">
            <a:avLst/>
          </a:prstGeom>
          <a:noFill/>
          <a:ln w="9525">
            <a:noFill/>
            <a:miter lim="800000"/>
            <a:headEnd/>
            <a:tailEnd/>
          </a:ln>
          <a:effectLst/>
        </p:spPr>
      </p:pic>
      <p:sp>
        <p:nvSpPr>
          <p:cNvPr id="17" name="Espace réservé du numéro de diapositive 16"/>
          <p:cNvSpPr>
            <a:spLocks noGrp="1"/>
          </p:cNvSpPr>
          <p:nvPr>
            <p:ph type="sldNum" sz="quarter" idx="12"/>
          </p:nvPr>
        </p:nvSpPr>
        <p:spPr/>
        <p:txBody>
          <a:bodyPr/>
          <a:lstStyle/>
          <a:p>
            <a:pPr>
              <a:defRPr/>
            </a:pPr>
            <a:fld id="{99924546-DB2E-409A-B50F-6463A47992F3}" type="slidenum">
              <a:rPr lang="fr-FR" smtClean="0"/>
              <a:pPr>
                <a:defRPr/>
              </a:pPr>
              <a:t>4</a:t>
            </a:fld>
            <a:endParaRPr lang="fr-FR"/>
          </a:p>
        </p:txBody>
      </p:sp>
      <p:sp>
        <p:nvSpPr>
          <p:cNvPr id="13" name="ZoneTexte 12"/>
          <p:cNvSpPr txBox="1"/>
          <p:nvPr/>
        </p:nvSpPr>
        <p:spPr>
          <a:xfrm>
            <a:off x="1643042" y="214290"/>
            <a:ext cx="5864554" cy="646331"/>
          </a:xfrm>
          <a:prstGeom prst="rect">
            <a:avLst/>
          </a:prstGeom>
          <a:noFill/>
        </p:spPr>
        <p:txBody>
          <a:bodyPr wrap="none" rtlCol="0">
            <a:spAutoFit/>
          </a:bodyPr>
          <a:lstStyle/>
          <a:p>
            <a:r>
              <a:rPr lang="fr-FR" sz="3600" b="1" dirty="0" smtClean="0"/>
              <a:t>Une industrie qui se structure</a:t>
            </a:r>
            <a:endParaRPr lang="fr-FR" sz="3600" b="1" dirty="0"/>
          </a:p>
        </p:txBody>
      </p:sp>
    </p:spTree>
    <p:extLst>
      <p:ext uri="{BB962C8B-B14F-4D97-AF65-F5344CB8AC3E}">
        <p14:creationId xmlns:p14="http://schemas.microsoft.com/office/powerpoint/2010/main" val="282997047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pPr>
              <a:defRPr/>
            </a:pPr>
            <a:fld id="{748E5FB1-0BD2-4D16-BC3C-383B34BDA7D9}" type="slidenum">
              <a:rPr lang="fr-FR" smtClean="0"/>
              <a:pPr>
                <a:defRPr/>
              </a:pPr>
              <a:t>40</a:t>
            </a:fld>
            <a:endParaRPr lang="fr-FR"/>
          </a:p>
        </p:txBody>
      </p:sp>
      <p:sp>
        <p:nvSpPr>
          <p:cNvPr id="6146" name="Titre 1"/>
          <p:cNvSpPr>
            <a:spLocks noGrp="1"/>
          </p:cNvSpPr>
          <p:nvPr>
            <p:ph type="ctrTitle" idx="4294967295"/>
          </p:nvPr>
        </p:nvSpPr>
        <p:spPr>
          <a:xfrm>
            <a:off x="0" y="0"/>
            <a:ext cx="9144000" cy="6858000"/>
          </a:xfrm>
        </p:spPr>
        <p:txBody>
          <a:bodyPr/>
          <a:lstStyle/>
          <a:p>
            <a:pPr eaLnBrk="1" hangingPunct="1"/>
            <a:r>
              <a:rPr lang="fr-FR" sz="4000" dirty="0" smtClean="0"/>
              <a:t/>
            </a:r>
            <a:br>
              <a:rPr lang="fr-FR" sz="4000" dirty="0" smtClean="0"/>
            </a:br>
            <a:r>
              <a:rPr lang="fr-FR" sz="4000" dirty="0" smtClean="0"/>
              <a:t>   </a:t>
            </a:r>
            <a:r>
              <a:rPr lang="fr-FR" sz="2800" b="1" dirty="0" smtClean="0"/>
              <a:t>Quelques projets d’émission </a:t>
            </a:r>
            <a:r>
              <a:rPr lang="fr-FR" sz="2800" b="1" dirty="0" err="1" smtClean="0"/>
              <a:t>sukuk</a:t>
            </a:r>
            <a:r>
              <a:rPr lang="fr-FR" sz="2800" b="1" dirty="0" smtClean="0"/>
              <a:t> en gestation dans en l’état actuel des choses</a:t>
            </a:r>
            <a:r>
              <a:rPr lang="fr-FR" sz="4000" dirty="0" smtClean="0"/>
              <a:t/>
            </a:r>
            <a:br>
              <a:rPr lang="fr-FR" sz="4000" dirty="0" smtClean="0"/>
            </a:br>
            <a:r>
              <a:rPr lang="fr-FR" sz="4000" dirty="0" smtClean="0"/>
              <a:t/>
            </a:r>
            <a:br>
              <a:rPr lang="fr-FR" sz="4000" dirty="0" smtClean="0"/>
            </a:br>
            <a:r>
              <a:rPr lang="fr-FR" sz="4000" dirty="0" smtClean="0"/>
              <a:t/>
            </a:r>
            <a:br>
              <a:rPr lang="fr-FR" sz="4000" dirty="0" smtClean="0"/>
            </a:br>
            <a:r>
              <a:rPr lang="fr-FR" sz="4000" dirty="0" smtClean="0"/>
              <a:t/>
            </a:r>
            <a:br>
              <a:rPr lang="fr-FR" sz="4000" dirty="0" smtClean="0"/>
            </a:br>
            <a:r>
              <a:rPr lang="fr-FR" sz="4000" dirty="0" smtClean="0"/>
              <a:t/>
            </a:r>
            <a:br>
              <a:rPr lang="fr-FR" sz="4000" dirty="0" smtClean="0"/>
            </a:br>
            <a:r>
              <a:rPr lang="fr-FR" sz="4000" dirty="0" smtClean="0"/>
              <a:t/>
            </a:r>
            <a:br>
              <a:rPr lang="fr-FR" sz="4000" dirty="0" smtClean="0"/>
            </a:br>
            <a:endParaRPr lang="fr-FR" sz="4000" dirty="0" smtClean="0"/>
          </a:p>
        </p:txBody>
      </p:sp>
      <p:pic>
        <p:nvPicPr>
          <p:cNvPr id="88066" name="Picture 2"/>
          <p:cNvPicPr>
            <a:picLocks noChangeAspect="1" noChangeArrowheads="1"/>
          </p:cNvPicPr>
          <p:nvPr/>
        </p:nvPicPr>
        <p:blipFill>
          <a:blip r:embed="rId2"/>
          <a:srcRect/>
          <a:stretch>
            <a:fillRect/>
          </a:stretch>
        </p:blipFill>
        <p:spPr bwMode="auto">
          <a:xfrm>
            <a:off x="1907704" y="2924944"/>
            <a:ext cx="5072098" cy="328612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object 12"/>
          <p:cNvSpPr/>
          <p:nvPr/>
        </p:nvSpPr>
        <p:spPr>
          <a:xfrm>
            <a:off x="847039" y="1844763"/>
            <a:ext cx="2129028" cy="575348"/>
          </a:xfrm>
          <a:custGeom>
            <a:avLst/>
            <a:gdLst/>
            <a:ahLst/>
            <a:cxnLst/>
            <a:rect l="l" t="t" r="r" b="b"/>
            <a:pathLst>
              <a:path w="2129028" h="575348">
                <a:moveTo>
                  <a:pt x="0" y="575348"/>
                </a:moveTo>
                <a:lnTo>
                  <a:pt x="2129028" y="575348"/>
                </a:lnTo>
                <a:lnTo>
                  <a:pt x="2129028" y="0"/>
                </a:lnTo>
                <a:lnTo>
                  <a:pt x="0" y="0"/>
                </a:lnTo>
                <a:lnTo>
                  <a:pt x="0" y="575348"/>
                </a:lnTo>
                <a:close/>
              </a:path>
            </a:pathLst>
          </a:custGeom>
          <a:solidFill>
            <a:srgbClr val="214623"/>
          </a:solidFill>
        </p:spPr>
        <p:txBody>
          <a:bodyPr wrap="square" lIns="0" tIns="0" rIns="0" bIns="0" rtlCol="0">
            <a:noAutofit/>
          </a:bodyPr>
          <a:lstStyle/>
          <a:p>
            <a:endParaRPr/>
          </a:p>
        </p:txBody>
      </p:sp>
      <p:sp>
        <p:nvSpPr>
          <p:cNvPr id="13" name="object 13"/>
          <p:cNvSpPr/>
          <p:nvPr/>
        </p:nvSpPr>
        <p:spPr>
          <a:xfrm>
            <a:off x="2975991" y="1844763"/>
            <a:ext cx="2803652" cy="575348"/>
          </a:xfrm>
          <a:custGeom>
            <a:avLst/>
            <a:gdLst/>
            <a:ahLst/>
            <a:cxnLst/>
            <a:rect l="l" t="t" r="r" b="b"/>
            <a:pathLst>
              <a:path w="2803652" h="575348">
                <a:moveTo>
                  <a:pt x="0" y="575348"/>
                </a:moveTo>
                <a:lnTo>
                  <a:pt x="2803652" y="575348"/>
                </a:lnTo>
                <a:lnTo>
                  <a:pt x="2803652" y="0"/>
                </a:lnTo>
                <a:lnTo>
                  <a:pt x="0" y="0"/>
                </a:lnTo>
                <a:lnTo>
                  <a:pt x="0" y="575348"/>
                </a:lnTo>
                <a:close/>
              </a:path>
            </a:pathLst>
          </a:custGeom>
          <a:solidFill>
            <a:srgbClr val="214623"/>
          </a:solidFill>
        </p:spPr>
        <p:txBody>
          <a:bodyPr wrap="square" lIns="0" tIns="0" rIns="0" bIns="0" rtlCol="0">
            <a:noAutofit/>
          </a:bodyPr>
          <a:lstStyle/>
          <a:p>
            <a:endParaRPr/>
          </a:p>
        </p:txBody>
      </p:sp>
      <p:sp>
        <p:nvSpPr>
          <p:cNvPr id="14" name="object 14"/>
          <p:cNvSpPr/>
          <p:nvPr/>
        </p:nvSpPr>
        <p:spPr>
          <a:xfrm>
            <a:off x="5779643" y="1844763"/>
            <a:ext cx="3256915" cy="575348"/>
          </a:xfrm>
          <a:custGeom>
            <a:avLst/>
            <a:gdLst/>
            <a:ahLst/>
            <a:cxnLst/>
            <a:rect l="l" t="t" r="r" b="b"/>
            <a:pathLst>
              <a:path w="3256915" h="575348">
                <a:moveTo>
                  <a:pt x="0" y="575348"/>
                </a:moveTo>
                <a:lnTo>
                  <a:pt x="3256915" y="575348"/>
                </a:lnTo>
                <a:lnTo>
                  <a:pt x="3256915" y="0"/>
                </a:lnTo>
                <a:lnTo>
                  <a:pt x="0" y="0"/>
                </a:lnTo>
                <a:lnTo>
                  <a:pt x="0" y="575348"/>
                </a:lnTo>
                <a:close/>
              </a:path>
            </a:pathLst>
          </a:custGeom>
          <a:solidFill>
            <a:srgbClr val="214623"/>
          </a:solidFill>
        </p:spPr>
        <p:txBody>
          <a:bodyPr wrap="square" lIns="0" tIns="0" rIns="0" bIns="0" rtlCol="0">
            <a:noAutofit/>
          </a:bodyPr>
          <a:lstStyle/>
          <a:p>
            <a:endParaRPr/>
          </a:p>
        </p:txBody>
      </p:sp>
      <p:sp>
        <p:nvSpPr>
          <p:cNvPr id="15" name="object 15"/>
          <p:cNvSpPr/>
          <p:nvPr/>
        </p:nvSpPr>
        <p:spPr>
          <a:xfrm>
            <a:off x="467537" y="2420175"/>
            <a:ext cx="379488" cy="1152842"/>
          </a:xfrm>
          <a:custGeom>
            <a:avLst/>
            <a:gdLst/>
            <a:ahLst/>
            <a:cxnLst/>
            <a:rect l="l" t="t" r="r" b="b"/>
            <a:pathLst>
              <a:path w="379488" h="1152842">
                <a:moveTo>
                  <a:pt x="0" y="1152842"/>
                </a:moveTo>
                <a:lnTo>
                  <a:pt x="379488" y="1152842"/>
                </a:lnTo>
                <a:lnTo>
                  <a:pt x="379488" y="0"/>
                </a:lnTo>
                <a:lnTo>
                  <a:pt x="0" y="0"/>
                </a:lnTo>
                <a:lnTo>
                  <a:pt x="0" y="1152842"/>
                </a:lnTo>
                <a:close/>
              </a:path>
            </a:pathLst>
          </a:custGeom>
          <a:solidFill>
            <a:srgbClr val="214623"/>
          </a:solidFill>
        </p:spPr>
        <p:txBody>
          <a:bodyPr wrap="square" lIns="0" tIns="0" rIns="0" bIns="0" rtlCol="0">
            <a:noAutofit/>
          </a:bodyPr>
          <a:lstStyle/>
          <a:p>
            <a:endParaRPr/>
          </a:p>
        </p:txBody>
      </p:sp>
      <p:sp>
        <p:nvSpPr>
          <p:cNvPr id="16" name="object 16"/>
          <p:cNvSpPr/>
          <p:nvPr/>
        </p:nvSpPr>
        <p:spPr>
          <a:xfrm>
            <a:off x="847039" y="2420175"/>
            <a:ext cx="2129028" cy="1152842"/>
          </a:xfrm>
          <a:custGeom>
            <a:avLst/>
            <a:gdLst/>
            <a:ahLst/>
            <a:cxnLst/>
            <a:rect l="l" t="t" r="r" b="b"/>
            <a:pathLst>
              <a:path w="2129028" h="1152842">
                <a:moveTo>
                  <a:pt x="0" y="1152842"/>
                </a:moveTo>
                <a:lnTo>
                  <a:pt x="2129028" y="1152842"/>
                </a:lnTo>
                <a:lnTo>
                  <a:pt x="2129028" y="0"/>
                </a:lnTo>
                <a:lnTo>
                  <a:pt x="0" y="0"/>
                </a:lnTo>
                <a:lnTo>
                  <a:pt x="0" y="1152842"/>
                </a:lnTo>
                <a:close/>
              </a:path>
            </a:pathLst>
          </a:custGeom>
          <a:solidFill>
            <a:srgbClr val="EDEBE0"/>
          </a:solidFill>
        </p:spPr>
        <p:txBody>
          <a:bodyPr wrap="square" lIns="0" tIns="0" rIns="0" bIns="0" rtlCol="0">
            <a:noAutofit/>
          </a:bodyPr>
          <a:lstStyle/>
          <a:p>
            <a:endParaRPr/>
          </a:p>
        </p:txBody>
      </p:sp>
      <p:sp>
        <p:nvSpPr>
          <p:cNvPr id="17" name="object 17"/>
          <p:cNvSpPr/>
          <p:nvPr/>
        </p:nvSpPr>
        <p:spPr>
          <a:xfrm>
            <a:off x="2975991" y="2420175"/>
            <a:ext cx="2803652" cy="1152842"/>
          </a:xfrm>
          <a:custGeom>
            <a:avLst/>
            <a:gdLst/>
            <a:ahLst/>
            <a:cxnLst/>
            <a:rect l="l" t="t" r="r" b="b"/>
            <a:pathLst>
              <a:path w="2803652" h="1152842">
                <a:moveTo>
                  <a:pt x="0" y="1152842"/>
                </a:moveTo>
                <a:lnTo>
                  <a:pt x="2803652" y="1152842"/>
                </a:lnTo>
                <a:lnTo>
                  <a:pt x="2803652" y="0"/>
                </a:lnTo>
                <a:lnTo>
                  <a:pt x="0" y="0"/>
                </a:lnTo>
                <a:lnTo>
                  <a:pt x="0" y="1152842"/>
                </a:lnTo>
                <a:close/>
              </a:path>
            </a:pathLst>
          </a:custGeom>
          <a:solidFill>
            <a:srgbClr val="EDEBE0"/>
          </a:solidFill>
        </p:spPr>
        <p:txBody>
          <a:bodyPr wrap="square" lIns="0" tIns="0" rIns="0" bIns="0" rtlCol="0">
            <a:noAutofit/>
          </a:bodyPr>
          <a:lstStyle/>
          <a:p>
            <a:endParaRPr/>
          </a:p>
        </p:txBody>
      </p:sp>
      <p:sp>
        <p:nvSpPr>
          <p:cNvPr id="18" name="object 18"/>
          <p:cNvSpPr/>
          <p:nvPr/>
        </p:nvSpPr>
        <p:spPr>
          <a:xfrm>
            <a:off x="5779643" y="2420175"/>
            <a:ext cx="3256915" cy="1152842"/>
          </a:xfrm>
          <a:custGeom>
            <a:avLst/>
            <a:gdLst/>
            <a:ahLst/>
            <a:cxnLst/>
            <a:rect l="l" t="t" r="r" b="b"/>
            <a:pathLst>
              <a:path w="3256915" h="1152842">
                <a:moveTo>
                  <a:pt x="0" y="1152842"/>
                </a:moveTo>
                <a:lnTo>
                  <a:pt x="3256915" y="1152842"/>
                </a:lnTo>
                <a:lnTo>
                  <a:pt x="3256915" y="0"/>
                </a:lnTo>
                <a:lnTo>
                  <a:pt x="0" y="0"/>
                </a:lnTo>
                <a:lnTo>
                  <a:pt x="0" y="1152842"/>
                </a:lnTo>
                <a:close/>
              </a:path>
            </a:pathLst>
          </a:custGeom>
          <a:solidFill>
            <a:srgbClr val="EDEBE0"/>
          </a:solidFill>
        </p:spPr>
        <p:txBody>
          <a:bodyPr wrap="square" lIns="0" tIns="0" rIns="0" bIns="0" rtlCol="0">
            <a:noAutofit/>
          </a:bodyPr>
          <a:lstStyle/>
          <a:p>
            <a:endParaRPr/>
          </a:p>
        </p:txBody>
      </p:sp>
      <p:sp>
        <p:nvSpPr>
          <p:cNvPr id="19" name="object 19"/>
          <p:cNvSpPr/>
          <p:nvPr/>
        </p:nvSpPr>
        <p:spPr>
          <a:xfrm>
            <a:off x="467537" y="3573017"/>
            <a:ext cx="379488" cy="1368171"/>
          </a:xfrm>
          <a:custGeom>
            <a:avLst/>
            <a:gdLst/>
            <a:ahLst/>
            <a:cxnLst/>
            <a:rect l="l" t="t" r="r" b="b"/>
            <a:pathLst>
              <a:path w="379488" h="1368171">
                <a:moveTo>
                  <a:pt x="0" y="1368171"/>
                </a:moveTo>
                <a:lnTo>
                  <a:pt x="379488" y="1368171"/>
                </a:lnTo>
                <a:lnTo>
                  <a:pt x="379488" y="0"/>
                </a:lnTo>
                <a:lnTo>
                  <a:pt x="0" y="0"/>
                </a:lnTo>
                <a:lnTo>
                  <a:pt x="0" y="1368171"/>
                </a:lnTo>
                <a:close/>
              </a:path>
            </a:pathLst>
          </a:custGeom>
          <a:solidFill>
            <a:srgbClr val="214623"/>
          </a:solidFill>
        </p:spPr>
        <p:txBody>
          <a:bodyPr wrap="square" lIns="0" tIns="0" rIns="0" bIns="0" rtlCol="0">
            <a:noAutofit/>
          </a:bodyPr>
          <a:lstStyle/>
          <a:p>
            <a:endParaRPr/>
          </a:p>
        </p:txBody>
      </p:sp>
      <p:sp>
        <p:nvSpPr>
          <p:cNvPr id="20" name="object 20"/>
          <p:cNvSpPr/>
          <p:nvPr/>
        </p:nvSpPr>
        <p:spPr>
          <a:xfrm>
            <a:off x="847039" y="3573017"/>
            <a:ext cx="2129028" cy="1368171"/>
          </a:xfrm>
          <a:custGeom>
            <a:avLst/>
            <a:gdLst/>
            <a:ahLst/>
            <a:cxnLst/>
            <a:rect l="l" t="t" r="r" b="b"/>
            <a:pathLst>
              <a:path w="2129028" h="1368171">
                <a:moveTo>
                  <a:pt x="0" y="1368171"/>
                </a:moveTo>
                <a:lnTo>
                  <a:pt x="2129028" y="1368171"/>
                </a:lnTo>
                <a:lnTo>
                  <a:pt x="2129028" y="0"/>
                </a:lnTo>
                <a:lnTo>
                  <a:pt x="0" y="0"/>
                </a:lnTo>
                <a:lnTo>
                  <a:pt x="0" y="1368171"/>
                </a:lnTo>
                <a:close/>
              </a:path>
            </a:pathLst>
          </a:custGeom>
          <a:solidFill>
            <a:srgbClr val="EDEBE0"/>
          </a:solidFill>
        </p:spPr>
        <p:txBody>
          <a:bodyPr wrap="square" lIns="0" tIns="0" rIns="0" bIns="0" rtlCol="0">
            <a:noAutofit/>
          </a:bodyPr>
          <a:lstStyle/>
          <a:p>
            <a:endParaRPr/>
          </a:p>
        </p:txBody>
      </p:sp>
      <p:sp>
        <p:nvSpPr>
          <p:cNvPr id="21" name="object 21"/>
          <p:cNvSpPr/>
          <p:nvPr/>
        </p:nvSpPr>
        <p:spPr>
          <a:xfrm>
            <a:off x="2975991" y="3573017"/>
            <a:ext cx="2803652" cy="1368171"/>
          </a:xfrm>
          <a:custGeom>
            <a:avLst/>
            <a:gdLst/>
            <a:ahLst/>
            <a:cxnLst/>
            <a:rect l="l" t="t" r="r" b="b"/>
            <a:pathLst>
              <a:path w="2803652" h="1368171">
                <a:moveTo>
                  <a:pt x="0" y="1368171"/>
                </a:moveTo>
                <a:lnTo>
                  <a:pt x="2803652" y="1368171"/>
                </a:lnTo>
                <a:lnTo>
                  <a:pt x="2803652" y="0"/>
                </a:lnTo>
                <a:lnTo>
                  <a:pt x="0" y="0"/>
                </a:lnTo>
                <a:lnTo>
                  <a:pt x="0" y="1368171"/>
                </a:lnTo>
                <a:close/>
              </a:path>
            </a:pathLst>
          </a:custGeom>
          <a:solidFill>
            <a:srgbClr val="EDEBE0"/>
          </a:solidFill>
        </p:spPr>
        <p:txBody>
          <a:bodyPr wrap="square" lIns="0" tIns="0" rIns="0" bIns="0" rtlCol="0">
            <a:noAutofit/>
          </a:bodyPr>
          <a:lstStyle/>
          <a:p>
            <a:endParaRPr/>
          </a:p>
        </p:txBody>
      </p:sp>
      <p:sp>
        <p:nvSpPr>
          <p:cNvPr id="22" name="object 22"/>
          <p:cNvSpPr/>
          <p:nvPr/>
        </p:nvSpPr>
        <p:spPr>
          <a:xfrm>
            <a:off x="5779643" y="3573017"/>
            <a:ext cx="3256915" cy="1368171"/>
          </a:xfrm>
          <a:custGeom>
            <a:avLst/>
            <a:gdLst/>
            <a:ahLst/>
            <a:cxnLst/>
            <a:rect l="l" t="t" r="r" b="b"/>
            <a:pathLst>
              <a:path w="3256915" h="1368171">
                <a:moveTo>
                  <a:pt x="0" y="1368171"/>
                </a:moveTo>
                <a:lnTo>
                  <a:pt x="3256915" y="1368171"/>
                </a:lnTo>
                <a:lnTo>
                  <a:pt x="3256915" y="0"/>
                </a:lnTo>
                <a:lnTo>
                  <a:pt x="0" y="0"/>
                </a:lnTo>
                <a:lnTo>
                  <a:pt x="0" y="1368171"/>
                </a:lnTo>
                <a:close/>
              </a:path>
            </a:pathLst>
          </a:custGeom>
          <a:solidFill>
            <a:srgbClr val="EDEBE0"/>
          </a:solidFill>
        </p:spPr>
        <p:txBody>
          <a:bodyPr wrap="square" lIns="0" tIns="0" rIns="0" bIns="0" rtlCol="0">
            <a:noAutofit/>
          </a:bodyPr>
          <a:lstStyle/>
          <a:p>
            <a:endParaRPr/>
          </a:p>
        </p:txBody>
      </p:sp>
      <p:sp>
        <p:nvSpPr>
          <p:cNvPr id="23" name="object 23"/>
          <p:cNvSpPr/>
          <p:nvPr/>
        </p:nvSpPr>
        <p:spPr>
          <a:xfrm>
            <a:off x="467537" y="4941163"/>
            <a:ext cx="379488" cy="1066800"/>
          </a:xfrm>
          <a:custGeom>
            <a:avLst/>
            <a:gdLst/>
            <a:ahLst/>
            <a:cxnLst/>
            <a:rect l="l" t="t" r="r" b="b"/>
            <a:pathLst>
              <a:path w="379488" h="1066800">
                <a:moveTo>
                  <a:pt x="0" y="1066800"/>
                </a:moveTo>
                <a:lnTo>
                  <a:pt x="379488" y="1066800"/>
                </a:lnTo>
                <a:lnTo>
                  <a:pt x="379488" y="0"/>
                </a:lnTo>
                <a:lnTo>
                  <a:pt x="0" y="0"/>
                </a:lnTo>
                <a:lnTo>
                  <a:pt x="0" y="1066800"/>
                </a:lnTo>
                <a:close/>
              </a:path>
            </a:pathLst>
          </a:custGeom>
          <a:solidFill>
            <a:srgbClr val="214623"/>
          </a:solidFill>
        </p:spPr>
        <p:txBody>
          <a:bodyPr wrap="square" lIns="0" tIns="0" rIns="0" bIns="0" rtlCol="0">
            <a:noAutofit/>
          </a:bodyPr>
          <a:lstStyle/>
          <a:p>
            <a:endParaRPr/>
          </a:p>
        </p:txBody>
      </p:sp>
      <p:sp>
        <p:nvSpPr>
          <p:cNvPr id="24" name="object 24"/>
          <p:cNvSpPr/>
          <p:nvPr/>
        </p:nvSpPr>
        <p:spPr>
          <a:xfrm>
            <a:off x="847039" y="4941163"/>
            <a:ext cx="2129028" cy="1066800"/>
          </a:xfrm>
          <a:custGeom>
            <a:avLst/>
            <a:gdLst/>
            <a:ahLst/>
            <a:cxnLst/>
            <a:rect l="l" t="t" r="r" b="b"/>
            <a:pathLst>
              <a:path w="2129028" h="1066800">
                <a:moveTo>
                  <a:pt x="0" y="1066800"/>
                </a:moveTo>
                <a:lnTo>
                  <a:pt x="2129028" y="1066800"/>
                </a:lnTo>
                <a:lnTo>
                  <a:pt x="2129028" y="0"/>
                </a:lnTo>
                <a:lnTo>
                  <a:pt x="0" y="0"/>
                </a:lnTo>
                <a:lnTo>
                  <a:pt x="0" y="1066800"/>
                </a:lnTo>
                <a:close/>
              </a:path>
            </a:pathLst>
          </a:custGeom>
          <a:solidFill>
            <a:srgbClr val="EDEBE0"/>
          </a:solidFill>
        </p:spPr>
        <p:txBody>
          <a:bodyPr wrap="square" lIns="0" tIns="0" rIns="0" bIns="0" rtlCol="0">
            <a:noAutofit/>
          </a:bodyPr>
          <a:lstStyle/>
          <a:p>
            <a:endParaRPr/>
          </a:p>
        </p:txBody>
      </p:sp>
      <p:sp>
        <p:nvSpPr>
          <p:cNvPr id="25" name="object 25"/>
          <p:cNvSpPr/>
          <p:nvPr/>
        </p:nvSpPr>
        <p:spPr>
          <a:xfrm>
            <a:off x="2975991" y="4941163"/>
            <a:ext cx="2803652" cy="1066800"/>
          </a:xfrm>
          <a:custGeom>
            <a:avLst/>
            <a:gdLst/>
            <a:ahLst/>
            <a:cxnLst/>
            <a:rect l="l" t="t" r="r" b="b"/>
            <a:pathLst>
              <a:path w="2803652" h="1066800">
                <a:moveTo>
                  <a:pt x="0" y="1066800"/>
                </a:moveTo>
                <a:lnTo>
                  <a:pt x="2803652" y="1066800"/>
                </a:lnTo>
                <a:lnTo>
                  <a:pt x="2803652" y="0"/>
                </a:lnTo>
                <a:lnTo>
                  <a:pt x="0" y="0"/>
                </a:lnTo>
                <a:lnTo>
                  <a:pt x="0" y="1066800"/>
                </a:lnTo>
                <a:close/>
              </a:path>
            </a:pathLst>
          </a:custGeom>
          <a:solidFill>
            <a:srgbClr val="EDEBE0"/>
          </a:solidFill>
        </p:spPr>
        <p:txBody>
          <a:bodyPr wrap="square" lIns="0" tIns="0" rIns="0" bIns="0" rtlCol="0">
            <a:noAutofit/>
          </a:bodyPr>
          <a:lstStyle/>
          <a:p>
            <a:endParaRPr/>
          </a:p>
        </p:txBody>
      </p:sp>
      <p:sp>
        <p:nvSpPr>
          <p:cNvPr id="26" name="object 26"/>
          <p:cNvSpPr/>
          <p:nvPr/>
        </p:nvSpPr>
        <p:spPr>
          <a:xfrm>
            <a:off x="5779643" y="4941163"/>
            <a:ext cx="3256915" cy="1066800"/>
          </a:xfrm>
          <a:custGeom>
            <a:avLst/>
            <a:gdLst/>
            <a:ahLst/>
            <a:cxnLst/>
            <a:rect l="l" t="t" r="r" b="b"/>
            <a:pathLst>
              <a:path w="3256915" h="1066800">
                <a:moveTo>
                  <a:pt x="0" y="1066800"/>
                </a:moveTo>
                <a:lnTo>
                  <a:pt x="3256915" y="1066800"/>
                </a:lnTo>
                <a:lnTo>
                  <a:pt x="3256915" y="0"/>
                </a:lnTo>
                <a:lnTo>
                  <a:pt x="0" y="0"/>
                </a:lnTo>
                <a:lnTo>
                  <a:pt x="0" y="1066800"/>
                </a:lnTo>
                <a:close/>
              </a:path>
            </a:pathLst>
          </a:custGeom>
          <a:solidFill>
            <a:srgbClr val="EDEBE0"/>
          </a:solidFill>
        </p:spPr>
        <p:txBody>
          <a:bodyPr wrap="square" lIns="0" tIns="0" rIns="0" bIns="0" rtlCol="0">
            <a:noAutofit/>
          </a:bodyPr>
          <a:lstStyle/>
          <a:p>
            <a:endParaRPr/>
          </a:p>
        </p:txBody>
      </p:sp>
      <p:sp>
        <p:nvSpPr>
          <p:cNvPr id="27" name="object 27"/>
          <p:cNvSpPr/>
          <p:nvPr/>
        </p:nvSpPr>
        <p:spPr>
          <a:xfrm>
            <a:off x="461187" y="2420112"/>
            <a:ext cx="8581720" cy="0"/>
          </a:xfrm>
          <a:custGeom>
            <a:avLst/>
            <a:gdLst/>
            <a:ahLst/>
            <a:cxnLst/>
            <a:rect l="l" t="t" r="r" b="b"/>
            <a:pathLst>
              <a:path w="8581720">
                <a:moveTo>
                  <a:pt x="0" y="0"/>
                </a:moveTo>
                <a:lnTo>
                  <a:pt x="8581720" y="0"/>
                </a:lnTo>
              </a:path>
            </a:pathLst>
          </a:custGeom>
          <a:ln w="38100">
            <a:solidFill>
              <a:srgbClr val="FFFFFF"/>
            </a:solidFill>
          </a:ln>
        </p:spPr>
        <p:txBody>
          <a:bodyPr wrap="square" lIns="0" tIns="0" rIns="0" bIns="0" rtlCol="0">
            <a:noAutofit/>
          </a:bodyPr>
          <a:lstStyle/>
          <a:p>
            <a:endParaRPr/>
          </a:p>
        </p:txBody>
      </p:sp>
      <p:sp>
        <p:nvSpPr>
          <p:cNvPr id="11" name="object 11"/>
          <p:cNvSpPr txBox="1"/>
          <p:nvPr/>
        </p:nvSpPr>
        <p:spPr>
          <a:xfrm>
            <a:off x="3179191" y="5135387"/>
            <a:ext cx="2431537" cy="228917"/>
          </a:xfrm>
          <a:prstGeom prst="rect">
            <a:avLst/>
          </a:prstGeom>
        </p:spPr>
        <p:txBody>
          <a:bodyPr wrap="square" lIns="0" tIns="0" rIns="0" bIns="0" rtlCol="0">
            <a:noAutofit/>
          </a:bodyPr>
          <a:lstStyle/>
          <a:p>
            <a:pPr marL="12700">
              <a:lnSpc>
                <a:spcPts val="1730"/>
              </a:lnSpc>
              <a:spcBef>
                <a:spcPts val="86"/>
              </a:spcBef>
            </a:pPr>
            <a:r>
              <a:rPr sz="2400" b="1" spc="0" baseline="3413" dirty="0" smtClean="0">
                <a:latin typeface="Calibri"/>
                <a:cs typeface="Calibri"/>
              </a:rPr>
              <a:t>Les </a:t>
            </a:r>
            <a:r>
              <a:rPr sz="2400" b="1" spc="4" baseline="3413" dirty="0" smtClean="0">
                <a:latin typeface="Calibri"/>
                <a:cs typeface="Calibri"/>
              </a:rPr>
              <a:t>i</a:t>
            </a:r>
            <a:r>
              <a:rPr sz="2400" b="1" spc="-59" baseline="3413" dirty="0" smtClean="0">
                <a:latin typeface="Calibri"/>
                <a:cs typeface="Calibri"/>
              </a:rPr>
              <a:t>n</a:t>
            </a:r>
            <a:r>
              <a:rPr sz="2400" b="1" spc="0" baseline="3413" dirty="0" smtClean="0">
                <a:latin typeface="Calibri"/>
                <a:cs typeface="Calibri"/>
              </a:rPr>
              <a:t>vest</a:t>
            </a:r>
            <a:r>
              <a:rPr sz="2400" b="1" spc="4" baseline="3413" dirty="0" smtClean="0">
                <a:latin typeface="Calibri"/>
                <a:cs typeface="Calibri"/>
              </a:rPr>
              <a:t>i</a:t>
            </a:r>
            <a:r>
              <a:rPr sz="2400" b="1" spc="0" baseline="3413" dirty="0" smtClean="0">
                <a:latin typeface="Calibri"/>
                <a:cs typeface="Calibri"/>
              </a:rPr>
              <a:t>ss</a:t>
            </a:r>
            <a:r>
              <a:rPr sz="2400" b="1" spc="-4" baseline="3413" dirty="0" smtClean="0">
                <a:latin typeface="Calibri"/>
                <a:cs typeface="Calibri"/>
              </a:rPr>
              <a:t>e</a:t>
            </a:r>
            <a:r>
              <a:rPr sz="2400" b="1" spc="-19" baseline="3413" dirty="0" smtClean="0">
                <a:latin typeface="Calibri"/>
                <a:cs typeface="Calibri"/>
              </a:rPr>
              <a:t>u</a:t>
            </a:r>
            <a:r>
              <a:rPr sz="2400" b="1" spc="-9" baseline="3413" dirty="0" smtClean="0">
                <a:latin typeface="Calibri"/>
                <a:cs typeface="Calibri"/>
              </a:rPr>
              <a:t>r</a:t>
            </a:r>
            <a:r>
              <a:rPr sz="2400" b="1" spc="0" baseline="3413" dirty="0" smtClean="0">
                <a:latin typeface="Calibri"/>
                <a:cs typeface="Calibri"/>
              </a:rPr>
              <a:t>s</a:t>
            </a:r>
            <a:r>
              <a:rPr sz="2400" b="1" spc="-34" baseline="3413" dirty="0" smtClean="0">
                <a:latin typeface="Calibri"/>
                <a:cs typeface="Calibri"/>
              </a:rPr>
              <a:t> </a:t>
            </a:r>
            <a:r>
              <a:rPr sz="2400" spc="0" baseline="3413" dirty="0" smtClean="0">
                <a:latin typeface="Calibri"/>
                <a:cs typeface="Calibri"/>
              </a:rPr>
              <a:t>c</a:t>
            </a:r>
            <a:r>
              <a:rPr sz="2400" spc="9" baseline="3413" dirty="0" smtClean="0">
                <a:latin typeface="Calibri"/>
                <a:cs typeface="Calibri"/>
              </a:rPr>
              <a:t>è</a:t>
            </a:r>
            <a:r>
              <a:rPr sz="2400" spc="0" baseline="3413" dirty="0" smtClean="0">
                <a:latin typeface="Calibri"/>
                <a:cs typeface="Calibri"/>
              </a:rPr>
              <a:t>d</a:t>
            </a:r>
            <a:r>
              <a:rPr sz="2400" spc="4" baseline="3413" dirty="0" smtClean="0">
                <a:latin typeface="Calibri"/>
                <a:cs typeface="Calibri"/>
              </a:rPr>
              <a:t>e</a:t>
            </a:r>
            <a:r>
              <a:rPr sz="2400" spc="0" baseline="3413" dirty="0" smtClean="0">
                <a:latin typeface="Calibri"/>
                <a:cs typeface="Calibri"/>
              </a:rPr>
              <a:t>nt</a:t>
            </a:r>
            <a:r>
              <a:rPr sz="2400" spc="-14" baseline="3413" dirty="0" smtClean="0">
                <a:latin typeface="Calibri"/>
                <a:cs typeface="Calibri"/>
              </a:rPr>
              <a:t> </a:t>
            </a:r>
            <a:r>
              <a:rPr sz="2400" spc="-4" baseline="3413" dirty="0" smtClean="0">
                <a:latin typeface="Calibri"/>
                <a:cs typeface="Calibri"/>
              </a:rPr>
              <a:t>l</a:t>
            </a:r>
            <a:r>
              <a:rPr sz="2400" spc="0" baseline="3413" dirty="0" smtClean="0">
                <a:latin typeface="Calibri"/>
                <a:cs typeface="Calibri"/>
              </a:rPr>
              <a:t>e</a:t>
            </a:r>
            <a:r>
              <a:rPr sz="2400" spc="4" baseline="3413" dirty="0" smtClean="0">
                <a:latin typeface="Calibri"/>
                <a:cs typeface="Calibri"/>
              </a:rPr>
              <a:t>u</a:t>
            </a:r>
            <a:r>
              <a:rPr sz="2400" spc="0" baseline="3413" dirty="0" smtClean="0">
                <a:latin typeface="Calibri"/>
                <a:cs typeface="Calibri"/>
              </a:rPr>
              <a:t>r</a:t>
            </a:r>
            <a:endParaRPr sz="1600">
              <a:latin typeface="Calibri"/>
              <a:cs typeface="Calibri"/>
            </a:endParaRPr>
          </a:p>
        </p:txBody>
      </p:sp>
      <p:sp>
        <p:nvSpPr>
          <p:cNvPr id="10" name="object 10"/>
          <p:cNvSpPr txBox="1"/>
          <p:nvPr/>
        </p:nvSpPr>
        <p:spPr>
          <a:xfrm>
            <a:off x="993140" y="5257800"/>
            <a:ext cx="1871369" cy="228600"/>
          </a:xfrm>
          <a:prstGeom prst="rect">
            <a:avLst/>
          </a:prstGeom>
        </p:spPr>
        <p:txBody>
          <a:bodyPr wrap="square" lIns="0" tIns="0" rIns="0" bIns="0" rtlCol="0">
            <a:noAutofit/>
          </a:bodyPr>
          <a:lstStyle/>
          <a:p>
            <a:pPr marL="12700">
              <a:lnSpc>
                <a:spcPts val="1730"/>
              </a:lnSpc>
              <a:spcBef>
                <a:spcPts val="86"/>
              </a:spcBef>
            </a:pPr>
            <a:r>
              <a:rPr sz="2400" b="1" spc="-4" baseline="3413" dirty="0" smtClean="0">
                <a:latin typeface="Calibri"/>
                <a:cs typeface="Calibri"/>
              </a:rPr>
              <a:t>C</a:t>
            </a:r>
            <a:r>
              <a:rPr sz="2400" b="1" spc="19" baseline="3413" dirty="0" smtClean="0">
                <a:latin typeface="Calibri"/>
                <a:cs typeface="Calibri"/>
              </a:rPr>
              <a:t>o</a:t>
            </a:r>
            <a:r>
              <a:rPr sz="2400" b="1" spc="-19" baseline="3413" dirty="0" smtClean="0">
                <a:latin typeface="Calibri"/>
                <a:cs typeface="Calibri"/>
              </a:rPr>
              <a:t>n</a:t>
            </a:r>
            <a:r>
              <a:rPr sz="2400" b="1" spc="4" baseline="3413" dirty="0" smtClean="0">
                <a:latin typeface="Calibri"/>
                <a:cs typeface="Calibri"/>
              </a:rPr>
              <a:t>t</a:t>
            </a:r>
            <a:r>
              <a:rPr sz="2400" b="1" spc="-50" baseline="3413" dirty="0" smtClean="0">
                <a:latin typeface="Calibri"/>
                <a:cs typeface="Calibri"/>
              </a:rPr>
              <a:t>r</a:t>
            </a:r>
            <a:r>
              <a:rPr sz="2400" b="1" spc="9" baseline="3413" dirty="0" smtClean="0">
                <a:latin typeface="Calibri"/>
                <a:cs typeface="Calibri"/>
              </a:rPr>
              <a:t>a</a:t>
            </a:r>
            <a:r>
              <a:rPr sz="2400" b="1" spc="0" baseline="3413" dirty="0" smtClean="0">
                <a:latin typeface="Calibri"/>
                <a:cs typeface="Calibri"/>
              </a:rPr>
              <a:t>t</a:t>
            </a:r>
            <a:r>
              <a:rPr sz="2400" b="1" spc="-29" baseline="3413" dirty="0" smtClean="0">
                <a:latin typeface="Calibri"/>
                <a:cs typeface="Calibri"/>
              </a:rPr>
              <a:t> </a:t>
            </a:r>
            <a:r>
              <a:rPr sz="2400" b="1" spc="-19" baseline="3413" dirty="0" smtClean="0">
                <a:latin typeface="Calibri"/>
                <a:cs typeface="Calibri"/>
              </a:rPr>
              <a:t>d</a:t>
            </a:r>
            <a:r>
              <a:rPr sz="2400" b="1" spc="0" baseline="3413" dirty="0" smtClean="0">
                <a:latin typeface="Calibri"/>
                <a:cs typeface="Calibri"/>
              </a:rPr>
              <a:t>e</a:t>
            </a:r>
            <a:r>
              <a:rPr sz="2400" b="1" spc="29" baseline="3413" dirty="0" smtClean="0">
                <a:latin typeface="Calibri"/>
                <a:cs typeface="Calibri"/>
              </a:rPr>
              <a:t> </a:t>
            </a:r>
            <a:r>
              <a:rPr sz="2400" b="1" spc="9" baseline="3413" dirty="0" smtClean="0">
                <a:latin typeface="Calibri"/>
                <a:cs typeface="Calibri"/>
              </a:rPr>
              <a:t>c</a:t>
            </a:r>
            <a:r>
              <a:rPr sz="2400" b="1" spc="-4" baseline="3413" dirty="0" smtClean="0">
                <a:latin typeface="Calibri"/>
                <a:cs typeface="Calibri"/>
              </a:rPr>
              <a:t>e</a:t>
            </a:r>
            <a:r>
              <a:rPr sz="2400" b="1" spc="0" baseline="3413" dirty="0" smtClean="0">
                <a:latin typeface="Calibri"/>
                <a:cs typeface="Calibri"/>
              </a:rPr>
              <a:t>ss</a:t>
            </a:r>
            <a:r>
              <a:rPr sz="2400" b="1" spc="9" baseline="3413" dirty="0" smtClean="0">
                <a:latin typeface="Calibri"/>
                <a:cs typeface="Calibri"/>
              </a:rPr>
              <a:t>i</a:t>
            </a:r>
            <a:r>
              <a:rPr sz="2400" b="1" spc="19" baseline="3413" dirty="0" smtClean="0">
                <a:latin typeface="Calibri"/>
                <a:cs typeface="Calibri"/>
              </a:rPr>
              <a:t>o</a:t>
            </a:r>
            <a:r>
              <a:rPr sz="2400" b="1" spc="0" baseline="3413" dirty="0" smtClean="0">
                <a:latin typeface="Calibri"/>
                <a:cs typeface="Calibri"/>
              </a:rPr>
              <a:t>n</a:t>
            </a:r>
            <a:r>
              <a:rPr sz="2400" b="1" spc="-19" baseline="3413" dirty="0" smtClean="0">
                <a:latin typeface="Calibri"/>
                <a:cs typeface="Calibri"/>
              </a:rPr>
              <a:t> d</a:t>
            </a:r>
            <a:r>
              <a:rPr sz="2400" b="1" spc="0" baseline="3413" dirty="0" smtClean="0">
                <a:latin typeface="Calibri"/>
                <a:cs typeface="Calibri"/>
              </a:rPr>
              <a:t>u</a:t>
            </a:r>
            <a:endParaRPr sz="1600">
              <a:latin typeface="Calibri"/>
              <a:cs typeface="Calibri"/>
            </a:endParaRPr>
          </a:p>
        </p:txBody>
      </p:sp>
      <p:sp>
        <p:nvSpPr>
          <p:cNvPr id="9" name="object 9"/>
          <p:cNvSpPr txBox="1"/>
          <p:nvPr/>
        </p:nvSpPr>
        <p:spPr>
          <a:xfrm>
            <a:off x="5927979" y="5257800"/>
            <a:ext cx="2993543" cy="228600"/>
          </a:xfrm>
          <a:prstGeom prst="rect">
            <a:avLst/>
          </a:prstGeom>
        </p:spPr>
        <p:txBody>
          <a:bodyPr wrap="square" lIns="0" tIns="0" rIns="0" bIns="0" rtlCol="0">
            <a:noAutofit/>
          </a:bodyPr>
          <a:lstStyle/>
          <a:p>
            <a:pPr marL="12700">
              <a:lnSpc>
                <a:spcPts val="1730"/>
              </a:lnSpc>
              <a:spcBef>
                <a:spcPts val="86"/>
              </a:spcBef>
            </a:pPr>
            <a:r>
              <a:rPr sz="2400" spc="0" baseline="3413" dirty="0" smtClean="0">
                <a:latin typeface="Calibri"/>
                <a:cs typeface="Calibri"/>
              </a:rPr>
              <a:t>p</a:t>
            </a:r>
            <a:r>
              <a:rPr sz="2400" spc="-4" baseline="3413" dirty="0" smtClean="0">
                <a:latin typeface="Calibri"/>
                <a:cs typeface="Calibri"/>
              </a:rPr>
              <a:t>a</a:t>
            </a:r>
            <a:r>
              <a:rPr sz="2400" spc="0" baseline="3413" dirty="0" smtClean="0">
                <a:latin typeface="Calibri"/>
                <a:cs typeface="Calibri"/>
              </a:rPr>
              <a:t>r con</a:t>
            </a:r>
            <a:r>
              <a:rPr sz="2400" spc="9" baseline="3413" dirty="0" smtClean="0">
                <a:latin typeface="Calibri"/>
                <a:cs typeface="Calibri"/>
              </a:rPr>
              <a:t>s</a:t>
            </a:r>
            <a:r>
              <a:rPr sz="2400" spc="0" baseline="3413" dirty="0" smtClean="0">
                <a:latin typeface="Calibri"/>
                <a:cs typeface="Calibri"/>
              </a:rPr>
              <a:t>équ</a:t>
            </a:r>
            <a:r>
              <a:rPr sz="2400" spc="4" baseline="3413" dirty="0" smtClean="0">
                <a:latin typeface="Calibri"/>
                <a:cs typeface="Calibri"/>
              </a:rPr>
              <a:t>e</a:t>
            </a:r>
            <a:r>
              <a:rPr sz="2400" spc="0" baseline="3413" dirty="0" smtClean="0">
                <a:latin typeface="Calibri"/>
                <a:cs typeface="Calibri"/>
              </a:rPr>
              <a:t>n</a:t>
            </a:r>
            <a:r>
              <a:rPr sz="2400" spc="-14" baseline="3413" dirty="0" smtClean="0">
                <a:latin typeface="Calibri"/>
                <a:cs typeface="Calibri"/>
              </a:rPr>
              <a:t>t</a:t>
            </a:r>
            <a:r>
              <a:rPr sz="2400" spc="0" baseline="3413" dirty="0" smtClean="0">
                <a:latin typeface="Calibri"/>
                <a:cs typeface="Calibri"/>
              </a:rPr>
              <a:t>,</a:t>
            </a:r>
            <a:r>
              <a:rPr sz="2400" spc="-39" baseline="3413" dirty="0" smtClean="0">
                <a:latin typeface="Calibri"/>
                <a:cs typeface="Calibri"/>
              </a:rPr>
              <a:t> </a:t>
            </a:r>
            <a:r>
              <a:rPr sz="2400" spc="0" baseline="3413" dirty="0" smtClean="0">
                <a:latin typeface="Calibri"/>
                <a:cs typeface="Calibri"/>
              </a:rPr>
              <a:t>c</a:t>
            </a:r>
            <a:r>
              <a:rPr sz="2400" spc="4" baseline="3413" dirty="0" smtClean="0">
                <a:latin typeface="Calibri"/>
                <a:cs typeface="Calibri"/>
              </a:rPr>
              <a:t>e</a:t>
            </a:r>
            <a:r>
              <a:rPr sz="2400" spc="-4" baseline="3413" dirty="0" smtClean="0">
                <a:latin typeface="Calibri"/>
                <a:cs typeface="Calibri"/>
              </a:rPr>
              <a:t>l</a:t>
            </a:r>
            <a:r>
              <a:rPr sz="2400" spc="0" baseline="3413" dirty="0" smtClean="0">
                <a:latin typeface="Calibri"/>
                <a:cs typeface="Calibri"/>
              </a:rPr>
              <a:t>u</a:t>
            </a:r>
            <a:r>
              <a:rPr sz="2400" spc="4" baseline="3413" dirty="0" smtClean="0">
                <a:latin typeface="Calibri"/>
                <a:cs typeface="Calibri"/>
              </a:rPr>
              <a:t>i</a:t>
            </a:r>
            <a:r>
              <a:rPr sz="2400" spc="-9" baseline="3413" dirty="0" smtClean="0">
                <a:latin typeface="Calibri"/>
                <a:cs typeface="Calibri"/>
              </a:rPr>
              <a:t>-</a:t>
            </a:r>
            <a:r>
              <a:rPr sz="2400" spc="0" baseline="3413" dirty="0" smtClean="0">
                <a:latin typeface="Calibri"/>
                <a:cs typeface="Calibri"/>
              </a:rPr>
              <a:t>ci</a:t>
            </a:r>
            <a:r>
              <a:rPr sz="2400" spc="34" baseline="3413" dirty="0" smtClean="0">
                <a:latin typeface="Calibri"/>
                <a:cs typeface="Calibri"/>
              </a:rPr>
              <a:t> </a:t>
            </a:r>
            <a:r>
              <a:rPr sz="2400" spc="-39" baseline="3413" dirty="0" smtClean="0">
                <a:latin typeface="Calibri"/>
                <a:cs typeface="Calibri"/>
              </a:rPr>
              <a:t>r</a:t>
            </a:r>
            <a:r>
              <a:rPr sz="2400" spc="0" baseline="3413" dirty="0" smtClean="0">
                <a:latin typeface="Calibri"/>
                <a:cs typeface="Calibri"/>
              </a:rPr>
              <a:t>é</a:t>
            </a:r>
            <a:r>
              <a:rPr sz="2400" spc="4" baseline="3413" dirty="0" smtClean="0">
                <a:latin typeface="Calibri"/>
                <a:cs typeface="Calibri"/>
              </a:rPr>
              <a:t>c</a:t>
            </a:r>
            <a:r>
              <a:rPr sz="2400" spc="0" baseline="3413" dirty="0" smtClean="0">
                <a:latin typeface="Calibri"/>
                <a:cs typeface="Calibri"/>
              </a:rPr>
              <a:t>upè</a:t>
            </a:r>
            <a:r>
              <a:rPr sz="2400" spc="-34" baseline="3413" dirty="0" smtClean="0">
                <a:latin typeface="Calibri"/>
                <a:cs typeface="Calibri"/>
              </a:rPr>
              <a:t>r</a:t>
            </a:r>
            <a:r>
              <a:rPr sz="2400" spc="0" baseline="3413" dirty="0" smtClean="0">
                <a:latin typeface="Calibri"/>
                <a:cs typeface="Calibri"/>
              </a:rPr>
              <a:t>e </a:t>
            </a:r>
            <a:r>
              <a:rPr sz="2400" spc="-4" baseline="3413" dirty="0" smtClean="0">
                <a:latin typeface="Calibri"/>
                <a:cs typeface="Calibri"/>
              </a:rPr>
              <a:t>l</a:t>
            </a:r>
            <a:r>
              <a:rPr sz="2400" spc="0" baseline="3413" dirty="0" smtClean="0">
                <a:latin typeface="Calibri"/>
                <a:cs typeface="Calibri"/>
              </a:rPr>
              <a:t>a</a:t>
            </a:r>
            <a:endParaRPr sz="1600">
              <a:latin typeface="Calibri"/>
              <a:cs typeface="Calibri"/>
            </a:endParaRPr>
          </a:p>
        </p:txBody>
      </p:sp>
      <p:sp>
        <p:nvSpPr>
          <p:cNvPr id="8" name="object 8"/>
          <p:cNvSpPr txBox="1"/>
          <p:nvPr/>
        </p:nvSpPr>
        <p:spPr>
          <a:xfrm>
            <a:off x="3285871" y="5623877"/>
            <a:ext cx="2219673" cy="228600"/>
          </a:xfrm>
          <a:prstGeom prst="rect">
            <a:avLst/>
          </a:prstGeom>
        </p:spPr>
        <p:txBody>
          <a:bodyPr wrap="square" lIns="0" tIns="0" rIns="0" bIns="0" rtlCol="0">
            <a:noAutofit/>
          </a:bodyPr>
          <a:lstStyle/>
          <a:p>
            <a:pPr marL="12700">
              <a:lnSpc>
                <a:spcPts val="1730"/>
              </a:lnSpc>
              <a:spcBef>
                <a:spcPts val="86"/>
              </a:spcBef>
            </a:pPr>
            <a:r>
              <a:rPr sz="2400" spc="-9" baseline="3413" dirty="0" smtClean="0">
                <a:latin typeface="Calibri"/>
                <a:cs typeface="Calibri"/>
              </a:rPr>
              <a:t>l</a:t>
            </a:r>
            <a:r>
              <a:rPr sz="2400" spc="0" baseline="3413" dirty="0" smtClean="0">
                <a:latin typeface="Calibri"/>
                <a:cs typeface="Calibri"/>
              </a:rPr>
              <a:t>’</a:t>
            </a:r>
            <a:r>
              <a:rPr sz="2400" b="1" spc="-19" baseline="3413" dirty="0" smtClean="0">
                <a:latin typeface="Calibri"/>
                <a:cs typeface="Calibri"/>
              </a:rPr>
              <a:t>E</a:t>
            </a:r>
            <a:r>
              <a:rPr sz="2400" b="1" spc="4" baseline="3413" dirty="0" smtClean="0">
                <a:latin typeface="Calibri"/>
                <a:cs typeface="Calibri"/>
              </a:rPr>
              <a:t>t</a:t>
            </a:r>
            <a:r>
              <a:rPr sz="2400" b="1" spc="9" baseline="3413" dirty="0" smtClean="0">
                <a:latin typeface="Calibri"/>
                <a:cs typeface="Calibri"/>
              </a:rPr>
              <a:t>a</a:t>
            </a:r>
            <a:r>
              <a:rPr sz="2400" b="1" spc="0" baseline="3413" dirty="0" smtClean="0">
                <a:latin typeface="Calibri"/>
                <a:cs typeface="Calibri"/>
              </a:rPr>
              <a:t>t</a:t>
            </a:r>
            <a:r>
              <a:rPr sz="2400" b="1" spc="-69" baseline="3413" dirty="0" smtClean="0">
                <a:latin typeface="Calibri"/>
                <a:cs typeface="Calibri"/>
              </a:rPr>
              <a:t> </a:t>
            </a:r>
            <a:r>
              <a:rPr sz="2400" spc="-4" baseline="3413" dirty="0" smtClean="0">
                <a:latin typeface="Calibri"/>
                <a:cs typeface="Calibri"/>
              </a:rPr>
              <a:t>a</a:t>
            </a:r>
            <a:r>
              <a:rPr sz="2400" spc="0" baseline="3413" dirty="0" smtClean="0">
                <a:latin typeface="Calibri"/>
                <a:cs typeface="Calibri"/>
              </a:rPr>
              <a:t>u </a:t>
            </a:r>
            <a:r>
              <a:rPr sz="2400" spc="9" baseline="3413" dirty="0" smtClean="0">
                <a:latin typeface="Calibri"/>
                <a:cs typeface="Calibri"/>
              </a:rPr>
              <a:t>D</a:t>
            </a:r>
            <a:r>
              <a:rPr sz="2400" spc="-4" baseline="3413" dirty="0" smtClean="0">
                <a:latin typeface="Calibri"/>
                <a:cs typeface="Calibri"/>
              </a:rPr>
              <a:t>i</a:t>
            </a:r>
            <a:r>
              <a:rPr sz="2400" spc="0" baseline="3413" dirty="0" smtClean="0">
                <a:latin typeface="Calibri"/>
                <a:cs typeface="Calibri"/>
              </a:rPr>
              <a:t>n</a:t>
            </a:r>
            <a:r>
              <a:rPr sz="2400" spc="-4" baseline="3413" dirty="0" smtClean="0">
                <a:latin typeface="Calibri"/>
                <a:cs typeface="Calibri"/>
              </a:rPr>
              <a:t>a</a:t>
            </a:r>
            <a:r>
              <a:rPr sz="2400" spc="0" baseline="3413" dirty="0" smtClean="0">
                <a:latin typeface="Calibri"/>
                <a:cs typeface="Calibri"/>
              </a:rPr>
              <a:t>r </a:t>
            </a:r>
            <a:r>
              <a:rPr sz="2400" spc="-25" baseline="3413" dirty="0" smtClean="0">
                <a:latin typeface="Calibri"/>
                <a:cs typeface="Calibri"/>
              </a:rPr>
              <a:t>s</a:t>
            </a:r>
            <a:r>
              <a:rPr sz="2400" spc="0" baseline="3413" dirty="0" smtClean="0">
                <a:latin typeface="Calibri"/>
                <a:cs typeface="Calibri"/>
              </a:rPr>
              <a:t>ymb</a:t>
            </a:r>
            <a:r>
              <a:rPr sz="2400" spc="-4" baseline="3413" dirty="0" smtClean="0">
                <a:latin typeface="Calibri"/>
                <a:cs typeface="Calibri"/>
              </a:rPr>
              <a:t>oli</a:t>
            </a:r>
            <a:r>
              <a:rPr sz="2400" spc="0" baseline="3413" dirty="0" smtClean="0">
                <a:latin typeface="Calibri"/>
                <a:cs typeface="Calibri"/>
              </a:rPr>
              <a:t>que</a:t>
            </a:r>
            <a:endParaRPr sz="1600">
              <a:latin typeface="Calibri"/>
              <a:cs typeface="Calibri"/>
            </a:endParaRPr>
          </a:p>
        </p:txBody>
      </p:sp>
      <p:sp>
        <p:nvSpPr>
          <p:cNvPr id="7" name="object 7"/>
          <p:cNvSpPr txBox="1"/>
          <p:nvPr/>
        </p:nvSpPr>
        <p:spPr>
          <a:xfrm>
            <a:off x="7142733" y="5745797"/>
            <a:ext cx="565577" cy="228600"/>
          </a:xfrm>
          <a:prstGeom prst="rect">
            <a:avLst/>
          </a:prstGeom>
        </p:spPr>
        <p:txBody>
          <a:bodyPr wrap="square" lIns="0" tIns="0" rIns="0" bIns="0" rtlCol="0">
            <a:noAutofit/>
          </a:bodyPr>
          <a:lstStyle/>
          <a:p>
            <a:pPr marL="12700">
              <a:lnSpc>
                <a:spcPts val="1730"/>
              </a:lnSpc>
              <a:spcBef>
                <a:spcPts val="86"/>
              </a:spcBef>
            </a:pPr>
            <a:r>
              <a:rPr sz="2400" spc="14" baseline="3413" dirty="0" smtClean="0">
                <a:latin typeface="Calibri"/>
                <a:cs typeface="Calibri"/>
              </a:rPr>
              <a:t>j</a:t>
            </a:r>
            <a:r>
              <a:rPr sz="2400" spc="-4" baseline="3413" dirty="0" smtClean="0">
                <a:latin typeface="Calibri"/>
                <a:cs typeface="Calibri"/>
              </a:rPr>
              <a:t>a</a:t>
            </a:r>
            <a:r>
              <a:rPr sz="2400" spc="0" baseline="3413" dirty="0" smtClean="0">
                <a:latin typeface="Calibri"/>
                <a:cs typeface="Calibri"/>
              </a:rPr>
              <a:t>c</a:t>
            </a:r>
            <a:r>
              <a:rPr sz="2400" spc="4" baseline="3413" dirty="0" smtClean="0">
                <a:latin typeface="Calibri"/>
                <a:cs typeface="Calibri"/>
              </a:rPr>
              <a:t>e</a:t>
            </a:r>
            <a:r>
              <a:rPr sz="2400" spc="0" baseline="3413" dirty="0" smtClean="0">
                <a:latin typeface="Calibri"/>
                <a:cs typeface="Calibri"/>
              </a:rPr>
              <a:t>nt</a:t>
            </a:r>
            <a:endParaRPr sz="1600">
              <a:latin typeface="Calibri"/>
              <a:cs typeface="Calibri"/>
            </a:endParaRPr>
          </a:p>
        </p:txBody>
      </p:sp>
      <p:sp>
        <p:nvSpPr>
          <p:cNvPr id="5" name="object 5"/>
          <p:cNvSpPr txBox="1"/>
          <p:nvPr/>
        </p:nvSpPr>
        <p:spPr>
          <a:xfrm>
            <a:off x="461187" y="1844763"/>
            <a:ext cx="385845" cy="575348"/>
          </a:xfrm>
          <a:prstGeom prst="rect">
            <a:avLst/>
          </a:prstGeom>
        </p:spPr>
        <p:txBody>
          <a:bodyPr wrap="square" lIns="0" tIns="0" rIns="0" bIns="0" rtlCol="0">
            <a:noAutofit/>
          </a:bodyPr>
          <a:lstStyle/>
          <a:p>
            <a:pPr marL="25400">
              <a:lnSpc>
                <a:spcPts val="1000"/>
              </a:lnSpc>
            </a:pPr>
            <a:endParaRPr sz="1000"/>
          </a:p>
        </p:txBody>
      </p:sp>
      <p:sp>
        <p:nvSpPr>
          <p:cNvPr id="4" name="object 4"/>
          <p:cNvSpPr txBox="1"/>
          <p:nvPr/>
        </p:nvSpPr>
        <p:spPr>
          <a:xfrm>
            <a:off x="847032" y="1844763"/>
            <a:ext cx="8189525" cy="575348"/>
          </a:xfrm>
          <a:prstGeom prst="rect">
            <a:avLst/>
          </a:prstGeom>
        </p:spPr>
        <p:txBody>
          <a:bodyPr wrap="square" lIns="0" tIns="0" rIns="0" bIns="0" rtlCol="0">
            <a:noAutofit/>
          </a:bodyPr>
          <a:lstStyle/>
          <a:p>
            <a:pPr>
              <a:lnSpc>
                <a:spcPts val="1200"/>
              </a:lnSpc>
              <a:spcBef>
                <a:spcPts val="75"/>
              </a:spcBef>
            </a:pPr>
            <a:endParaRPr sz="1200" dirty="0"/>
          </a:p>
          <a:p>
            <a:pPr marL="402647">
              <a:lnSpc>
                <a:spcPct val="101725"/>
              </a:lnSpc>
            </a:pPr>
            <a:r>
              <a:rPr sz="1600" b="1" spc="-29" dirty="0" smtClean="0">
                <a:solidFill>
                  <a:srgbClr val="FFFFFF"/>
                </a:solidFill>
                <a:latin typeface="Calibri"/>
                <a:cs typeface="Calibri"/>
              </a:rPr>
              <a:t>T</a:t>
            </a:r>
            <a:r>
              <a:rPr sz="1600" b="1" spc="0" dirty="0" smtClean="0">
                <a:solidFill>
                  <a:srgbClr val="FFFFFF"/>
                </a:solidFill>
                <a:latin typeface="Calibri"/>
                <a:cs typeface="Calibri"/>
              </a:rPr>
              <a:t>y</a:t>
            </a:r>
            <a:r>
              <a:rPr sz="1600" b="1" spc="-14" dirty="0" smtClean="0">
                <a:solidFill>
                  <a:srgbClr val="FFFFFF"/>
                </a:solidFill>
                <a:latin typeface="Calibri"/>
                <a:cs typeface="Calibri"/>
              </a:rPr>
              <a:t>p</a:t>
            </a:r>
            <a:r>
              <a:rPr sz="1600" b="1" spc="0" dirty="0" smtClean="0">
                <a:solidFill>
                  <a:srgbClr val="FFFFFF"/>
                </a:solidFill>
                <a:latin typeface="Calibri"/>
                <a:cs typeface="Calibri"/>
              </a:rPr>
              <a:t>e</a:t>
            </a:r>
            <a:r>
              <a:rPr sz="1600" b="1" spc="-4" dirty="0" smtClean="0">
                <a:solidFill>
                  <a:srgbClr val="FFFFFF"/>
                </a:solidFill>
                <a:latin typeface="Calibri"/>
                <a:cs typeface="Calibri"/>
              </a:rPr>
              <a:t> </a:t>
            </a:r>
            <a:r>
              <a:rPr sz="1600" b="1" spc="-19" dirty="0" smtClean="0">
                <a:solidFill>
                  <a:srgbClr val="FFFFFF"/>
                </a:solidFill>
                <a:latin typeface="Calibri"/>
                <a:cs typeface="Calibri"/>
              </a:rPr>
              <a:t>d</a:t>
            </a:r>
            <a:r>
              <a:rPr sz="1600" b="1" spc="0" dirty="0" smtClean="0">
                <a:solidFill>
                  <a:srgbClr val="FFFFFF"/>
                </a:solidFill>
                <a:latin typeface="Calibri"/>
                <a:cs typeface="Calibri"/>
              </a:rPr>
              <a:t>e</a:t>
            </a:r>
            <a:r>
              <a:rPr sz="1600" b="1" spc="29" dirty="0" smtClean="0">
                <a:solidFill>
                  <a:srgbClr val="FFFFFF"/>
                </a:solidFill>
                <a:latin typeface="Calibri"/>
                <a:cs typeface="Calibri"/>
              </a:rPr>
              <a:t> </a:t>
            </a:r>
            <a:r>
              <a:rPr sz="1600" b="1" spc="9" dirty="0" smtClean="0">
                <a:solidFill>
                  <a:srgbClr val="FFFFFF"/>
                </a:solidFill>
                <a:latin typeface="Calibri"/>
                <a:cs typeface="Calibri"/>
              </a:rPr>
              <a:t>c</a:t>
            </a:r>
            <a:r>
              <a:rPr sz="1600" b="1" spc="19" dirty="0" smtClean="0">
                <a:solidFill>
                  <a:srgbClr val="FFFFFF"/>
                </a:solidFill>
                <a:latin typeface="Calibri"/>
                <a:cs typeface="Calibri"/>
              </a:rPr>
              <a:t>o</a:t>
            </a:r>
            <a:r>
              <a:rPr sz="1600" b="1" spc="-19" dirty="0" smtClean="0">
                <a:solidFill>
                  <a:srgbClr val="FFFFFF"/>
                </a:solidFill>
                <a:latin typeface="Calibri"/>
                <a:cs typeface="Calibri"/>
              </a:rPr>
              <a:t>n</a:t>
            </a:r>
            <a:r>
              <a:rPr sz="1600" b="1" spc="4" dirty="0" smtClean="0">
                <a:solidFill>
                  <a:srgbClr val="FFFFFF"/>
                </a:solidFill>
                <a:latin typeface="Calibri"/>
                <a:cs typeface="Calibri"/>
              </a:rPr>
              <a:t>t</a:t>
            </a:r>
            <a:r>
              <a:rPr sz="1600" b="1" spc="-50" dirty="0" smtClean="0">
                <a:solidFill>
                  <a:srgbClr val="FFFFFF"/>
                </a:solidFill>
                <a:latin typeface="Calibri"/>
                <a:cs typeface="Calibri"/>
              </a:rPr>
              <a:t>r</a:t>
            </a:r>
            <a:r>
              <a:rPr sz="1600" b="1" spc="9" dirty="0" smtClean="0">
                <a:solidFill>
                  <a:srgbClr val="FFFFFF"/>
                </a:solidFill>
                <a:latin typeface="Calibri"/>
                <a:cs typeface="Calibri"/>
              </a:rPr>
              <a:t>a</a:t>
            </a:r>
            <a:r>
              <a:rPr sz="1600" b="1" spc="0" dirty="0" smtClean="0">
                <a:solidFill>
                  <a:srgbClr val="FFFFFF"/>
                </a:solidFill>
                <a:latin typeface="Calibri"/>
                <a:cs typeface="Calibri"/>
              </a:rPr>
              <a:t>t                          </a:t>
            </a:r>
            <a:r>
              <a:rPr sz="1600" b="1" spc="226" dirty="0" smtClean="0">
                <a:solidFill>
                  <a:srgbClr val="FFFFFF"/>
                </a:solidFill>
                <a:latin typeface="Calibri"/>
                <a:cs typeface="Calibri"/>
              </a:rPr>
              <a:t> </a:t>
            </a:r>
            <a:r>
              <a:rPr sz="1600" b="1" spc="-4" dirty="0" smtClean="0">
                <a:solidFill>
                  <a:srgbClr val="FFFFFF"/>
                </a:solidFill>
                <a:latin typeface="Calibri"/>
                <a:cs typeface="Calibri"/>
              </a:rPr>
              <a:t>C</a:t>
            </a:r>
            <a:r>
              <a:rPr sz="1600" b="1" spc="19" dirty="0" smtClean="0">
                <a:solidFill>
                  <a:srgbClr val="FFFFFF"/>
                </a:solidFill>
                <a:latin typeface="Calibri"/>
                <a:cs typeface="Calibri"/>
              </a:rPr>
              <a:t>o</a:t>
            </a:r>
            <a:r>
              <a:rPr sz="1600" b="1" spc="-19" dirty="0" smtClean="0">
                <a:solidFill>
                  <a:srgbClr val="FFFFFF"/>
                </a:solidFill>
                <a:latin typeface="Calibri"/>
                <a:cs typeface="Calibri"/>
              </a:rPr>
              <a:t>n</a:t>
            </a:r>
            <a:r>
              <a:rPr sz="1600" b="1" spc="4" dirty="0" smtClean="0">
                <a:solidFill>
                  <a:srgbClr val="FFFFFF"/>
                </a:solidFill>
                <a:latin typeface="Calibri"/>
                <a:cs typeface="Calibri"/>
              </a:rPr>
              <a:t>t</a:t>
            </a:r>
            <a:r>
              <a:rPr sz="1600" b="1" spc="-50" dirty="0" smtClean="0">
                <a:solidFill>
                  <a:srgbClr val="FFFFFF"/>
                </a:solidFill>
                <a:latin typeface="Calibri"/>
                <a:cs typeface="Calibri"/>
              </a:rPr>
              <a:t>r</a:t>
            </a:r>
            <a:r>
              <a:rPr sz="1600" b="1" spc="9" dirty="0" smtClean="0">
                <a:solidFill>
                  <a:srgbClr val="FFFFFF"/>
                </a:solidFill>
                <a:latin typeface="Calibri"/>
                <a:cs typeface="Calibri"/>
              </a:rPr>
              <a:t>ac</a:t>
            </a:r>
            <a:r>
              <a:rPr sz="1600" b="1" spc="4" dirty="0" smtClean="0">
                <a:solidFill>
                  <a:srgbClr val="FFFFFF"/>
                </a:solidFill>
                <a:latin typeface="Calibri"/>
                <a:cs typeface="Calibri"/>
              </a:rPr>
              <a:t>t</a:t>
            </a:r>
            <a:r>
              <a:rPr sz="1600" b="1" spc="9" dirty="0" smtClean="0">
                <a:solidFill>
                  <a:srgbClr val="FFFFFF"/>
                </a:solidFill>
                <a:latin typeface="Calibri"/>
                <a:cs typeface="Calibri"/>
              </a:rPr>
              <a:t>a</a:t>
            </a:r>
            <a:r>
              <a:rPr sz="1600" b="1" spc="-19" dirty="0" smtClean="0">
                <a:solidFill>
                  <a:srgbClr val="FFFFFF"/>
                </a:solidFill>
                <a:latin typeface="Calibri"/>
                <a:cs typeface="Calibri"/>
              </a:rPr>
              <a:t>n</a:t>
            </a:r>
            <a:r>
              <a:rPr sz="1600" b="1" spc="4" dirty="0" smtClean="0">
                <a:solidFill>
                  <a:srgbClr val="FFFFFF"/>
                </a:solidFill>
                <a:latin typeface="Calibri"/>
                <a:cs typeface="Calibri"/>
              </a:rPr>
              <a:t>t</a:t>
            </a:r>
            <a:r>
              <a:rPr sz="1600" b="1" spc="0" dirty="0" smtClean="0">
                <a:solidFill>
                  <a:srgbClr val="FFFFFF"/>
                </a:solidFill>
                <a:latin typeface="Calibri"/>
                <a:cs typeface="Calibri"/>
              </a:rPr>
              <a:t>s                                        </a:t>
            </a:r>
            <a:r>
              <a:rPr sz="1600" b="1" spc="69" dirty="0" smtClean="0">
                <a:solidFill>
                  <a:srgbClr val="FFFFFF"/>
                </a:solidFill>
                <a:latin typeface="Calibri"/>
                <a:cs typeface="Calibri"/>
              </a:rPr>
              <a:t> </a:t>
            </a:r>
            <a:r>
              <a:rPr sz="1600" b="1" spc="-4" dirty="0" smtClean="0">
                <a:solidFill>
                  <a:srgbClr val="FFFFFF"/>
                </a:solidFill>
                <a:latin typeface="Calibri"/>
                <a:cs typeface="Calibri"/>
              </a:rPr>
              <a:t>C</a:t>
            </a:r>
            <a:r>
              <a:rPr sz="1600" b="1" spc="19" dirty="0" smtClean="0">
                <a:solidFill>
                  <a:srgbClr val="FFFFFF"/>
                </a:solidFill>
                <a:latin typeface="Calibri"/>
                <a:cs typeface="Calibri"/>
              </a:rPr>
              <a:t>o</a:t>
            </a:r>
            <a:r>
              <a:rPr sz="1600" b="1" spc="-19" dirty="0" smtClean="0">
                <a:solidFill>
                  <a:srgbClr val="FFFFFF"/>
                </a:solidFill>
                <a:latin typeface="Calibri"/>
                <a:cs typeface="Calibri"/>
              </a:rPr>
              <a:t>n</a:t>
            </a:r>
            <a:r>
              <a:rPr sz="1600" b="1" spc="0" dirty="0" smtClean="0">
                <a:solidFill>
                  <a:srgbClr val="FFFFFF"/>
                </a:solidFill>
                <a:latin typeface="Calibri"/>
                <a:cs typeface="Calibri"/>
              </a:rPr>
              <a:t>sé</a:t>
            </a:r>
            <a:r>
              <a:rPr sz="1600" b="1" spc="-19" dirty="0" smtClean="0">
                <a:solidFill>
                  <a:srgbClr val="FFFFFF"/>
                </a:solidFill>
                <a:latin typeface="Calibri"/>
                <a:cs typeface="Calibri"/>
              </a:rPr>
              <a:t>qu</a:t>
            </a:r>
            <a:r>
              <a:rPr sz="1600" b="1" spc="-4" dirty="0" smtClean="0">
                <a:solidFill>
                  <a:srgbClr val="FFFFFF"/>
                </a:solidFill>
                <a:latin typeface="Calibri"/>
                <a:cs typeface="Calibri"/>
              </a:rPr>
              <a:t>e</a:t>
            </a:r>
            <a:r>
              <a:rPr sz="1600" b="1" spc="-19" dirty="0" smtClean="0">
                <a:solidFill>
                  <a:srgbClr val="FFFFFF"/>
                </a:solidFill>
                <a:latin typeface="Calibri"/>
                <a:cs typeface="Calibri"/>
              </a:rPr>
              <a:t>n</a:t>
            </a:r>
            <a:r>
              <a:rPr sz="1600" b="1" spc="9" dirty="0" smtClean="0">
                <a:solidFill>
                  <a:srgbClr val="FFFFFF"/>
                </a:solidFill>
                <a:latin typeface="Calibri"/>
                <a:cs typeface="Calibri"/>
              </a:rPr>
              <a:t>c</a:t>
            </a:r>
            <a:r>
              <a:rPr sz="1600" b="1" spc="-4" dirty="0" smtClean="0">
                <a:solidFill>
                  <a:srgbClr val="FFFFFF"/>
                </a:solidFill>
                <a:latin typeface="Calibri"/>
                <a:cs typeface="Calibri"/>
              </a:rPr>
              <a:t>e</a:t>
            </a:r>
            <a:r>
              <a:rPr sz="1600" b="1" spc="0" dirty="0" smtClean="0">
                <a:solidFill>
                  <a:srgbClr val="FFFFFF"/>
                </a:solidFill>
                <a:latin typeface="Calibri"/>
                <a:cs typeface="Calibri"/>
              </a:rPr>
              <a:t>s</a:t>
            </a:r>
            <a:endParaRPr sz="1600" dirty="0">
              <a:latin typeface="Calibri"/>
              <a:cs typeface="Calibri"/>
            </a:endParaRPr>
          </a:p>
        </p:txBody>
      </p:sp>
      <p:sp>
        <p:nvSpPr>
          <p:cNvPr id="3" name="object 3"/>
          <p:cNvSpPr txBox="1"/>
          <p:nvPr/>
        </p:nvSpPr>
        <p:spPr>
          <a:xfrm rot="16200000">
            <a:off x="-1149827" y="3977546"/>
            <a:ext cx="3607865" cy="385838"/>
          </a:xfrm>
          <a:prstGeom prst="rect">
            <a:avLst/>
          </a:prstGeom>
        </p:spPr>
        <p:txBody>
          <a:bodyPr wrap="square" lIns="0" tIns="0" rIns="0" bIns="0" rtlCol="0">
            <a:noAutofit/>
          </a:bodyPr>
          <a:lstStyle/>
          <a:p>
            <a:pPr>
              <a:lnSpc>
                <a:spcPts val="750"/>
              </a:lnSpc>
              <a:spcBef>
                <a:spcPts val="3"/>
              </a:spcBef>
            </a:pPr>
            <a:endParaRPr sz="750" dirty="0"/>
          </a:p>
          <a:p>
            <a:pPr marL="82143">
              <a:lnSpc>
                <a:spcPct val="101725"/>
              </a:lnSpc>
            </a:pPr>
            <a:r>
              <a:rPr sz="1200" b="1" spc="4" dirty="0" smtClean="0">
                <a:solidFill>
                  <a:srgbClr val="FFFFFF"/>
                </a:solidFill>
                <a:latin typeface="Calibri"/>
                <a:cs typeface="Calibri"/>
              </a:rPr>
              <a:t>F</a:t>
            </a:r>
            <a:r>
              <a:rPr sz="1200" b="1" spc="-14" dirty="0" smtClean="0">
                <a:solidFill>
                  <a:srgbClr val="FFFFFF"/>
                </a:solidFill>
                <a:latin typeface="Calibri"/>
                <a:cs typeface="Calibri"/>
              </a:rPr>
              <a:t>i</a:t>
            </a:r>
            <a:r>
              <a:rPr sz="1200" b="1" spc="0" dirty="0" smtClean="0">
                <a:solidFill>
                  <a:srgbClr val="FFFFFF"/>
                </a:solidFill>
                <a:latin typeface="Calibri"/>
                <a:cs typeface="Calibri"/>
              </a:rPr>
              <a:t>n </a:t>
            </a:r>
            <a:r>
              <a:rPr sz="1200" b="1" spc="-4" dirty="0" smtClean="0">
                <a:solidFill>
                  <a:srgbClr val="FFFFFF"/>
                </a:solidFill>
                <a:latin typeface="Calibri"/>
                <a:cs typeface="Calibri"/>
              </a:rPr>
              <a:t>d</a:t>
            </a:r>
            <a:r>
              <a:rPr sz="1200" b="1" spc="0" dirty="0" smtClean="0">
                <a:solidFill>
                  <a:srgbClr val="FFFFFF"/>
                </a:solidFill>
                <a:latin typeface="Calibri"/>
                <a:cs typeface="Calibri"/>
              </a:rPr>
              <a:t>u</a:t>
            </a:r>
            <a:r>
              <a:rPr sz="1200" b="1" spc="39" dirty="0" smtClean="0">
                <a:solidFill>
                  <a:srgbClr val="FFFFFF"/>
                </a:solidFill>
                <a:latin typeface="Calibri"/>
                <a:cs typeface="Calibri"/>
              </a:rPr>
              <a:t> </a:t>
            </a:r>
            <a:r>
              <a:rPr sz="1200" b="1" spc="9" dirty="0" smtClean="0">
                <a:solidFill>
                  <a:srgbClr val="FFFFFF"/>
                </a:solidFill>
                <a:latin typeface="Calibri"/>
                <a:cs typeface="Calibri"/>
              </a:rPr>
              <a:t>L</a:t>
            </a:r>
            <a:r>
              <a:rPr sz="1200" b="1" spc="-4" dirty="0" smtClean="0">
                <a:solidFill>
                  <a:srgbClr val="FFFFFF"/>
                </a:solidFill>
                <a:latin typeface="Calibri"/>
                <a:cs typeface="Calibri"/>
              </a:rPr>
              <a:t>e</a:t>
            </a:r>
            <a:r>
              <a:rPr sz="1200" b="1" spc="4" dirty="0" smtClean="0">
                <a:solidFill>
                  <a:srgbClr val="FFFFFF"/>
                </a:solidFill>
                <a:latin typeface="Calibri"/>
                <a:cs typeface="Calibri"/>
              </a:rPr>
              <a:t>a</a:t>
            </a:r>
            <a:r>
              <a:rPr sz="1200" b="1" spc="0" dirty="0" smtClean="0">
                <a:solidFill>
                  <a:srgbClr val="FFFFFF"/>
                </a:solidFill>
                <a:latin typeface="Calibri"/>
                <a:cs typeface="Calibri"/>
              </a:rPr>
              <a:t>s</a:t>
            </a:r>
            <a:r>
              <a:rPr sz="1200" b="1" spc="-14" dirty="0" smtClean="0">
                <a:solidFill>
                  <a:srgbClr val="FFFFFF"/>
                </a:solidFill>
                <a:latin typeface="Calibri"/>
                <a:cs typeface="Calibri"/>
              </a:rPr>
              <a:t>i</a:t>
            </a:r>
            <a:r>
              <a:rPr sz="1200" b="1" spc="-4" dirty="0" smtClean="0">
                <a:solidFill>
                  <a:srgbClr val="FFFFFF"/>
                </a:solidFill>
                <a:latin typeface="Calibri"/>
                <a:cs typeface="Calibri"/>
              </a:rPr>
              <a:t>n</a:t>
            </a:r>
            <a:r>
              <a:rPr sz="1200" b="1" spc="0" dirty="0" smtClean="0">
                <a:solidFill>
                  <a:srgbClr val="FFFFFF"/>
                </a:solidFill>
                <a:latin typeface="Calibri"/>
                <a:cs typeface="Calibri"/>
              </a:rPr>
              <a:t>g    </a:t>
            </a:r>
            <a:r>
              <a:rPr sz="1200" b="1" spc="4" dirty="0" smtClean="0">
                <a:solidFill>
                  <a:srgbClr val="FFFFFF"/>
                </a:solidFill>
                <a:latin typeface="Calibri"/>
                <a:cs typeface="Calibri"/>
              </a:rPr>
              <a:t> </a:t>
            </a:r>
            <a:r>
              <a:rPr sz="1200" b="1" spc="0" dirty="0" smtClean="0">
                <a:solidFill>
                  <a:srgbClr val="FFFFFF"/>
                </a:solidFill>
                <a:latin typeface="Calibri"/>
                <a:cs typeface="Calibri"/>
              </a:rPr>
              <a:t>P</a:t>
            </a:r>
            <a:r>
              <a:rPr sz="1200" b="1" spc="-4" dirty="0" smtClean="0">
                <a:solidFill>
                  <a:srgbClr val="FFFFFF"/>
                </a:solidFill>
                <a:latin typeface="Calibri"/>
                <a:cs typeface="Calibri"/>
              </a:rPr>
              <a:t>é</a:t>
            </a:r>
            <a:r>
              <a:rPr sz="1200" b="1" spc="9" dirty="0" smtClean="0">
                <a:solidFill>
                  <a:srgbClr val="FFFFFF"/>
                </a:solidFill>
                <a:latin typeface="Calibri"/>
                <a:cs typeface="Calibri"/>
              </a:rPr>
              <a:t>r</a:t>
            </a:r>
            <a:r>
              <a:rPr sz="1200" b="1" spc="-14" dirty="0" smtClean="0">
                <a:solidFill>
                  <a:srgbClr val="FFFFFF"/>
                </a:solidFill>
                <a:latin typeface="Calibri"/>
                <a:cs typeface="Calibri"/>
              </a:rPr>
              <a:t>i</a:t>
            </a:r>
            <a:r>
              <a:rPr sz="1200" b="1" spc="-4" dirty="0" smtClean="0">
                <a:solidFill>
                  <a:srgbClr val="FFFFFF"/>
                </a:solidFill>
                <a:latin typeface="Calibri"/>
                <a:cs typeface="Calibri"/>
              </a:rPr>
              <a:t>od</a:t>
            </a:r>
            <a:r>
              <a:rPr sz="1200" b="1" spc="0" dirty="0" smtClean="0">
                <a:solidFill>
                  <a:srgbClr val="FFFFFF"/>
                </a:solidFill>
                <a:latin typeface="Calibri"/>
                <a:cs typeface="Calibri"/>
              </a:rPr>
              <a:t>e </a:t>
            </a:r>
            <a:r>
              <a:rPr sz="1200" b="1" spc="-4" dirty="0" smtClean="0">
                <a:solidFill>
                  <a:srgbClr val="FFFFFF"/>
                </a:solidFill>
                <a:latin typeface="Calibri"/>
                <a:cs typeface="Calibri"/>
              </a:rPr>
              <a:t>d</a:t>
            </a:r>
            <a:r>
              <a:rPr sz="1200" b="1" spc="0" dirty="0" smtClean="0">
                <a:solidFill>
                  <a:srgbClr val="FFFFFF"/>
                </a:solidFill>
                <a:latin typeface="Calibri"/>
                <a:cs typeface="Calibri"/>
              </a:rPr>
              <a:t>u </a:t>
            </a:r>
            <a:r>
              <a:rPr sz="1200" b="1" spc="9" dirty="0" smtClean="0">
                <a:solidFill>
                  <a:srgbClr val="FFFFFF"/>
                </a:solidFill>
                <a:latin typeface="Calibri"/>
                <a:cs typeface="Calibri"/>
              </a:rPr>
              <a:t>L</a:t>
            </a:r>
            <a:r>
              <a:rPr sz="1200" b="1" spc="-4" dirty="0" smtClean="0">
                <a:solidFill>
                  <a:srgbClr val="FFFFFF"/>
                </a:solidFill>
                <a:latin typeface="Calibri"/>
                <a:cs typeface="Calibri"/>
              </a:rPr>
              <a:t>e</a:t>
            </a:r>
            <a:r>
              <a:rPr sz="1200" b="1" spc="4" dirty="0" smtClean="0">
                <a:solidFill>
                  <a:srgbClr val="FFFFFF"/>
                </a:solidFill>
                <a:latin typeface="Calibri"/>
                <a:cs typeface="Calibri"/>
              </a:rPr>
              <a:t>a</a:t>
            </a:r>
            <a:r>
              <a:rPr sz="1200" b="1" spc="0" dirty="0" smtClean="0">
                <a:solidFill>
                  <a:srgbClr val="FFFFFF"/>
                </a:solidFill>
                <a:latin typeface="Calibri"/>
                <a:cs typeface="Calibri"/>
              </a:rPr>
              <a:t>s</a:t>
            </a:r>
            <a:r>
              <a:rPr sz="1200" b="1" spc="-14" dirty="0" smtClean="0">
                <a:solidFill>
                  <a:srgbClr val="FFFFFF"/>
                </a:solidFill>
                <a:latin typeface="Calibri"/>
                <a:cs typeface="Calibri"/>
              </a:rPr>
              <a:t>i</a:t>
            </a:r>
            <a:r>
              <a:rPr sz="1200" b="1" spc="-4" dirty="0" smtClean="0">
                <a:solidFill>
                  <a:srgbClr val="FFFFFF"/>
                </a:solidFill>
                <a:latin typeface="Calibri"/>
                <a:cs typeface="Calibri"/>
              </a:rPr>
              <a:t>n</a:t>
            </a:r>
            <a:r>
              <a:rPr sz="1200" b="1" spc="0" dirty="0" smtClean="0">
                <a:solidFill>
                  <a:srgbClr val="FFFFFF"/>
                </a:solidFill>
                <a:latin typeface="Calibri"/>
                <a:cs typeface="Calibri"/>
              </a:rPr>
              <a:t>g          </a:t>
            </a:r>
            <a:r>
              <a:rPr sz="1200" b="1" spc="119" dirty="0" smtClean="0">
                <a:solidFill>
                  <a:srgbClr val="FFFFFF"/>
                </a:solidFill>
                <a:latin typeface="Calibri"/>
                <a:cs typeface="Calibri"/>
              </a:rPr>
              <a:t> </a:t>
            </a:r>
            <a:r>
              <a:rPr sz="1200" b="1" spc="9" dirty="0" smtClean="0">
                <a:solidFill>
                  <a:srgbClr val="FFFFFF"/>
                </a:solidFill>
                <a:latin typeface="Calibri"/>
                <a:cs typeface="Calibri"/>
              </a:rPr>
              <a:t>E</a:t>
            </a:r>
            <a:r>
              <a:rPr sz="1200" b="1" spc="-19" dirty="0" smtClean="0">
                <a:solidFill>
                  <a:srgbClr val="FFFFFF"/>
                </a:solidFill>
                <a:latin typeface="Calibri"/>
                <a:cs typeface="Calibri"/>
              </a:rPr>
              <a:t>m</a:t>
            </a:r>
            <a:r>
              <a:rPr sz="1200" b="1" spc="-14" dirty="0" smtClean="0">
                <a:solidFill>
                  <a:srgbClr val="FFFFFF"/>
                </a:solidFill>
                <a:latin typeface="Calibri"/>
                <a:cs typeface="Calibri"/>
              </a:rPr>
              <a:t>i</a:t>
            </a:r>
            <a:r>
              <a:rPr sz="1200" b="1" spc="0" dirty="0" smtClean="0">
                <a:solidFill>
                  <a:srgbClr val="FFFFFF"/>
                </a:solidFill>
                <a:latin typeface="Calibri"/>
                <a:cs typeface="Calibri"/>
              </a:rPr>
              <a:t>ss</a:t>
            </a:r>
            <a:r>
              <a:rPr sz="1200" b="1" spc="-14" dirty="0" smtClean="0">
                <a:solidFill>
                  <a:srgbClr val="FFFFFF"/>
                </a:solidFill>
                <a:latin typeface="Calibri"/>
                <a:cs typeface="Calibri"/>
              </a:rPr>
              <a:t>i</a:t>
            </a:r>
            <a:r>
              <a:rPr sz="1200" b="1" spc="-4" dirty="0" smtClean="0">
                <a:solidFill>
                  <a:srgbClr val="FFFFFF"/>
                </a:solidFill>
                <a:latin typeface="Calibri"/>
                <a:cs typeface="Calibri"/>
              </a:rPr>
              <a:t>o</a:t>
            </a:r>
            <a:r>
              <a:rPr sz="1200" b="1" spc="0" dirty="0" smtClean="0">
                <a:solidFill>
                  <a:srgbClr val="FFFFFF"/>
                </a:solidFill>
                <a:latin typeface="Calibri"/>
                <a:cs typeface="Calibri"/>
              </a:rPr>
              <a:t>n</a:t>
            </a:r>
            <a:endParaRPr sz="1200" dirty="0">
              <a:latin typeface="Calibri"/>
              <a:cs typeface="Calibri"/>
            </a:endParaRPr>
          </a:p>
        </p:txBody>
      </p:sp>
      <p:sp>
        <p:nvSpPr>
          <p:cNvPr id="2" name="object 2"/>
          <p:cNvSpPr txBox="1"/>
          <p:nvPr/>
        </p:nvSpPr>
        <p:spPr>
          <a:xfrm>
            <a:off x="847032" y="2420112"/>
            <a:ext cx="8189525" cy="4393264"/>
          </a:xfrm>
          <a:prstGeom prst="rect">
            <a:avLst/>
          </a:prstGeom>
        </p:spPr>
        <p:txBody>
          <a:bodyPr wrap="square" lIns="0" tIns="0" rIns="0" bIns="0" rtlCol="0">
            <a:noAutofit/>
          </a:bodyPr>
          <a:lstStyle/>
          <a:p>
            <a:pPr>
              <a:lnSpc>
                <a:spcPts val="650"/>
              </a:lnSpc>
              <a:spcBef>
                <a:spcPts val="23"/>
              </a:spcBef>
            </a:pPr>
            <a:endParaRPr sz="650" dirty="0"/>
          </a:p>
          <a:p>
            <a:pPr marL="2313554" marR="61889" algn="ctr">
              <a:lnSpc>
                <a:spcPct val="101725"/>
              </a:lnSpc>
            </a:pPr>
            <a:r>
              <a:rPr sz="1600" spc="-109" dirty="0" smtClean="0">
                <a:latin typeface="Calibri"/>
                <a:cs typeface="Calibri"/>
              </a:rPr>
              <a:t>L</a:t>
            </a:r>
            <a:r>
              <a:rPr sz="1600" spc="0" dirty="0" smtClean="0">
                <a:latin typeface="Calibri"/>
                <a:cs typeface="Calibri"/>
              </a:rPr>
              <a:t>’</a:t>
            </a:r>
            <a:r>
              <a:rPr sz="1600" b="1" spc="-19" dirty="0" smtClean="0">
                <a:latin typeface="Calibri"/>
                <a:cs typeface="Calibri"/>
              </a:rPr>
              <a:t>E</a:t>
            </a:r>
            <a:r>
              <a:rPr sz="1600" b="1" spc="4" dirty="0" smtClean="0">
                <a:latin typeface="Calibri"/>
                <a:cs typeface="Calibri"/>
              </a:rPr>
              <a:t>t</a:t>
            </a:r>
            <a:r>
              <a:rPr sz="1600" b="1" spc="9" dirty="0" smtClean="0">
                <a:latin typeface="Calibri"/>
                <a:cs typeface="Calibri"/>
              </a:rPr>
              <a:t>a</a:t>
            </a:r>
            <a:r>
              <a:rPr sz="1600" b="1" spc="0" dirty="0" smtClean="0">
                <a:latin typeface="Calibri"/>
                <a:cs typeface="Calibri"/>
              </a:rPr>
              <a:t>t</a:t>
            </a:r>
            <a:r>
              <a:rPr sz="1600" b="1" spc="-69" dirty="0" smtClean="0">
                <a:latin typeface="Calibri"/>
                <a:cs typeface="Calibri"/>
              </a:rPr>
              <a:t> </a:t>
            </a:r>
            <a:r>
              <a:rPr sz="1600" spc="0" dirty="0" smtClean="0">
                <a:latin typeface="Calibri"/>
                <a:cs typeface="Calibri"/>
              </a:rPr>
              <a:t>c</a:t>
            </a:r>
            <a:r>
              <a:rPr sz="1600" spc="4" dirty="0" smtClean="0">
                <a:latin typeface="Calibri"/>
                <a:cs typeface="Calibri"/>
              </a:rPr>
              <a:t>è</a:t>
            </a:r>
            <a:r>
              <a:rPr sz="1600" spc="0" dirty="0" smtClean="0">
                <a:latin typeface="Calibri"/>
                <a:cs typeface="Calibri"/>
              </a:rPr>
              <a:t>de </a:t>
            </a:r>
            <a:r>
              <a:rPr sz="1600" spc="-4" dirty="0" smtClean="0">
                <a:latin typeface="Calibri"/>
                <a:cs typeface="Calibri"/>
              </a:rPr>
              <a:t>l</a:t>
            </a:r>
            <a:r>
              <a:rPr sz="1600" spc="0" dirty="0" smtClean="0">
                <a:latin typeface="Calibri"/>
                <a:cs typeface="Calibri"/>
              </a:rPr>
              <a:t>e</a:t>
            </a:r>
            <a:r>
              <a:rPr sz="1600" spc="4" dirty="0" smtClean="0">
                <a:latin typeface="Calibri"/>
                <a:cs typeface="Calibri"/>
              </a:rPr>
              <a:t> </a:t>
            </a:r>
            <a:r>
              <a:rPr sz="1600" spc="0" dirty="0" smtClean="0">
                <a:latin typeface="Calibri"/>
                <a:cs typeface="Calibri"/>
              </a:rPr>
              <a:t>d</a:t>
            </a:r>
            <a:r>
              <a:rPr sz="1600" spc="-39" dirty="0" smtClean="0">
                <a:latin typeface="Calibri"/>
                <a:cs typeface="Calibri"/>
              </a:rPr>
              <a:t>r</a:t>
            </a:r>
            <a:r>
              <a:rPr sz="1600" spc="0" dirty="0" smtClean="0">
                <a:latin typeface="Calibri"/>
                <a:cs typeface="Calibri"/>
              </a:rPr>
              <a:t>o</a:t>
            </a:r>
            <a:r>
              <a:rPr sz="1600" spc="-9" dirty="0" smtClean="0">
                <a:latin typeface="Calibri"/>
                <a:cs typeface="Calibri"/>
              </a:rPr>
              <a:t>i</a:t>
            </a:r>
            <a:r>
              <a:rPr sz="1600" spc="0" dirty="0" smtClean="0">
                <a:latin typeface="Calibri"/>
                <a:cs typeface="Calibri"/>
              </a:rPr>
              <a:t>t</a:t>
            </a:r>
            <a:r>
              <a:rPr sz="1600" spc="19" dirty="0" smtClean="0">
                <a:latin typeface="Calibri"/>
                <a:cs typeface="Calibri"/>
              </a:rPr>
              <a:t> </a:t>
            </a:r>
            <a:r>
              <a:rPr sz="1600" spc="0" dirty="0" smtClean="0">
                <a:latin typeface="Calibri"/>
                <a:cs typeface="Calibri"/>
              </a:rPr>
              <a:t>d</a:t>
            </a:r>
            <a:r>
              <a:rPr sz="1600" spc="-39" dirty="0" smtClean="0">
                <a:latin typeface="Calibri"/>
                <a:cs typeface="Calibri"/>
              </a:rPr>
              <a:t>’</a:t>
            </a:r>
            <a:r>
              <a:rPr sz="1600" spc="0" dirty="0" smtClean="0">
                <a:latin typeface="Calibri"/>
                <a:cs typeface="Calibri"/>
              </a:rPr>
              <a:t>u</a:t>
            </a:r>
            <a:r>
              <a:rPr sz="1600" spc="14" dirty="0" smtClean="0">
                <a:latin typeface="Calibri"/>
                <a:cs typeface="Calibri"/>
              </a:rPr>
              <a:t>s</a:t>
            </a:r>
            <a:r>
              <a:rPr sz="1600" spc="0" dirty="0" smtClean="0">
                <a:latin typeface="Calibri"/>
                <a:cs typeface="Calibri"/>
              </a:rPr>
              <a:t>u</a:t>
            </a:r>
            <a:r>
              <a:rPr sz="1600" spc="-9" dirty="0" smtClean="0">
                <a:latin typeface="Calibri"/>
                <a:cs typeface="Calibri"/>
              </a:rPr>
              <a:t>f</a:t>
            </a:r>
            <a:r>
              <a:rPr sz="1600" spc="0" dirty="0" smtClean="0">
                <a:latin typeface="Calibri"/>
                <a:cs typeface="Calibri"/>
              </a:rPr>
              <a:t>ru</a:t>
            </a:r>
            <a:r>
              <a:rPr sz="1600" spc="-4" dirty="0" smtClean="0">
                <a:latin typeface="Calibri"/>
                <a:cs typeface="Calibri"/>
              </a:rPr>
              <a:t>i</a:t>
            </a:r>
            <a:r>
              <a:rPr sz="1600" spc="0" dirty="0" smtClean="0">
                <a:latin typeface="Calibri"/>
                <a:cs typeface="Calibri"/>
              </a:rPr>
              <a:t>t     </a:t>
            </a:r>
            <a:r>
              <a:rPr sz="1600" spc="256" dirty="0" smtClean="0">
                <a:latin typeface="Calibri"/>
                <a:cs typeface="Calibri"/>
              </a:rPr>
              <a:t> </a:t>
            </a:r>
            <a:r>
              <a:rPr sz="1600" spc="-109" dirty="0" smtClean="0">
                <a:latin typeface="Calibri"/>
                <a:cs typeface="Calibri"/>
              </a:rPr>
              <a:t>L</a:t>
            </a:r>
            <a:r>
              <a:rPr sz="1600" spc="0" dirty="0" smtClean="0">
                <a:latin typeface="Calibri"/>
                <a:cs typeface="Calibri"/>
              </a:rPr>
              <a:t>’</a:t>
            </a:r>
            <a:r>
              <a:rPr sz="1600" spc="19" dirty="0" smtClean="0">
                <a:latin typeface="Calibri"/>
                <a:cs typeface="Calibri"/>
              </a:rPr>
              <a:t>E</a:t>
            </a:r>
            <a:r>
              <a:rPr sz="1600" spc="-14" dirty="0" smtClean="0">
                <a:latin typeface="Calibri"/>
                <a:cs typeface="Calibri"/>
              </a:rPr>
              <a:t>t</a:t>
            </a:r>
            <a:r>
              <a:rPr sz="1600" spc="-4" dirty="0" smtClean="0">
                <a:latin typeface="Calibri"/>
                <a:cs typeface="Calibri"/>
              </a:rPr>
              <a:t>a</a:t>
            </a:r>
            <a:r>
              <a:rPr sz="1600" spc="0" dirty="0" smtClean="0">
                <a:latin typeface="Calibri"/>
                <a:cs typeface="Calibri"/>
              </a:rPr>
              <a:t>t</a:t>
            </a:r>
            <a:r>
              <a:rPr sz="1600" spc="-59" dirty="0" smtClean="0">
                <a:latin typeface="Calibri"/>
                <a:cs typeface="Calibri"/>
              </a:rPr>
              <a:t> </a:t>
            </a:r>
            <a:r>
              <a:rPr sz="1600" spc="-34" dirty="0" smtClean="0">
                <a:latin typeface="Calibri"/>
                <a:cs typeface="Calibri"/>
              </a:rPr>
              <a:t>g</a:t>
            </a:r>
            <a:r>
              <a:rPr sz="1600" spc="-4" dirty="0" smtClean="0">
                <a:latin typeface="Calibri"/>
                <a:cs typeface="Calibri"/>
              </a:rPr>
              <a:t>a</a:t>
            </a:r>
            <a:r>
              <a:rPr sz="1600" spc="-39" dirty="0" smtClean="0">
                <a:latin typeface="Calibri"/>
                <a:cs typeface="Calibri"/>
              </a:rPr>
              <a:t>r</a:t>
            </a:r>
            <a:r>
              <a:rPr sz="1600" spc="0" dirty="0" smtClean="0">
                <a:latin typeface="Calibri"/>
                <a:cs typeface="Calibri"/>
              </a:rPr>
              <a:t>de</a:t>
            </a:r>
            <a:r>
              <a:rPr sz="1600" spc="39" dirty="0" smtClean="0">
                <a:latin typeface="Calibri"/>
                <a:cs typeface="Calibri"/>
              </a:rPr>
              <a:t> </a:t>
            </a:r>
            <a:r>
              <a:rPr sz="1600" spc="-9" dirty="0" smtClean="0">
                <a:latin typeface="Calibri"/>
                <a:cs typeface="Calibri"/>
              </a:rPr>
              <a:t>l</a:t>
            </a:r>
            <a:r>
              <a:rPr sz="1600" spc="0" dirty="0" smtClean="0">
                <a:latin typeface="Calibri"/>
                <a:cs typeface="Calibri"/>
              </a:rPr>
              <a:t>a</a:t>
            </a:r>
            <a:r>
              <a:rPr sz="1600" spc="-4" dirty="0" smtClean="0">
                <a:latin typeface="Calibri"/>
                <a:cs typeface="Calibri"/>
              </a:rPr>
              <a:t> </a:t>
            </a:r>
            <a:r>
              <a:rPr sz="1600" spc="0" dirty="0" smtClean="0">
                <a:latin typeface="Calibri"/>
                <a:cs typeface="Calibri"/>
              </a:rPr>
              <a:t>nue p</a:t>
            </a:r>
            <a:r>
              <a:rPr sz="1600" spc="-39" dirty="0" smtClean="0">
                <a:latin typeface="Calibri"/>
                <a:cs typeface="Calibri"/>
              </a:rPr>
              <a:t>r</a:t>
            </a:r>
            <a:r>
              <a:rPr sz="1600" spc="0" dirty="0" smtClean="0">
                <a:latin typeface="Calibri"/>
                <a:cs typeface="Calibri"/>
              </a:rPr>
              <a:t>opr</a:t>
            </a:r>
            <a:r>
              <a:rPr sz="1600" spc="-9" dirty="0" smtClean="0">
                <a:latin typeface="Calibri"/>
                <a:cs typeface="Calibri"/>
              </a:rPr>
              <a:t>i</a:t>
            </a:r>
            <a:r>
              <a:rPr sz="1600" spc="0" dirty="0" smtClean="0">
                <a:latin typeface="Calibri"/>
                <a:cs typeface="Calibri"/>
              </a:rPr>
              <a:t>é</a:t>
            </a:r>
            <a:r>
              <a:rPr sz="1600" spc="-14" dirty="0" smtClean="0">
                <a:latin typeface="Calibri"/>
                <a:cs typeface="Calibri"/>
              </a:rPr>
              <a:t>t</a:t>
            </a:r>
            <a:r>
              <a:rPr sz="1600" spc="0" dirty="0" smtClean="0">
                <a:latin typeface="Calibri"/>
                <a:cs typeface="Calibri"/>
              </a:rPr>
              <a:t>é</a:t>
            </a:r>
            <a:r>
              <a:rPr sz="1600" spc="39" dirty="0" smtClean="0">
                <a:latin typeface="Calibri"/>
                <a:cs typeface="Calibri"/>
              </a:rPr>
              <a:t> </a:t>
            </a:r>
            <a:r>
              <a:rPr sz="1600" spc="0" dirty="0" smtClean="0">
                <a:latin typeface="Calibri"/>
                <a:cs typeface="Calibri"/>
              </a:rPr>
              <a:t>de </a:t>
            </a:r>
            <a:r>
              <a:rPr sz="1600" spc="-4" dirty="0" smtClean="0">
                <a:latin typeface="Calibri"/>
                <a:cs typeface="Calibri"/>
              </a:rPr>
              <a:t>l</a:t>
            </a:r>
            <a:r>
              <a:rPr sz="1600" spc="-119" dirty="0" smtClean="0">
                <a:latin typeface="Calibri"/>
                <a:cs typeface="Calibri"/>
              </a:rPr>
              <a:t>’</a:t>
            </a:r>
            <a:r>
              <a:rPr sz="1600" spc="-4" dirty="0" smtClean="0">
                <a:latin typeface="Calibri"/>
                <a:cs typeface="Calibri"/>
              </a:rPr>
              <a:t>a</a:t>
            </a:r>
            <a:r>
              <a:rPr sz="1600" spc="0" dirty="0" smtClean="0">
                <a:latin typeface="Calibri"/>
                <a:cs typeface="Calibri"/>
              </a:rPr>
              <a:t>c</a:t>
            </a:r>
            <a:r>
              <a:rPr sz="1600" spc="-14" dirty="0" smtClean="0">
                <a:latin typeface="Calibri"/>
                <a:cs typeface="Calibri"/>
              </a:rPr>
              <a:t>t</a:t>
            </a:r>
            <a:r>
              <a:rPr sz="1600" spc="-9" dirty="0" smtClean="0">
                <a:latin typeface="Calibri"/>
                <a:cs typeface="Calibri"/>
              </a:rPr>
              <a:t>i</a:t>
            </a:r>
            <a:r>
              <a:rPr sz="1600" spc="0" dirty="0" smtClean="0">
                <a:latin typeface="Calibri"/>
                <a:cs typeface="Calibri"/>
              </a:rPr>
              <a:t>f</a:t>
            </a:r>
            <a:endParaRPr sz="1600" dirty="0">
              <a:latin typeface="Calibri"/>
              <a:cs typeface="Calibri"/>
            </a:endParaRPr>
          </a:p>
          <a:p>
            <a:pPr marL="158807">
              <a:lnSpc>
                <a:spcPts val="1920"/>
              </a:lnSpc>
              <a:spcBef>
                <a:spcPts val="96"/>
              </a:spcBef>
            </a:pPr>
            <a:r>
              <a:rPr sz="2400" b="1" spc="-9" baseline="1706" dirty="0" smtClean="0">
                <a:latin typeface="Calibri"/>
                <a:cs typeface="Calibri"/>
              </a:rPr>
              <a:t>C</a:t>
            </a:r>
            <a:r>
              <a:rPr sz="2400" b="1" spc="14" baseline="1706" dirty="0" smtClean="0">
                <a:latin typeface="Calibri"/>
                <a:cs typeface="Calibri"/>
              </a:rPr>
              <a:t>o</a:t>
            </a:r>
            <a:r>
              <a:rPr sz="2400" b="1" spc="-19" baseline="1706" dirty="0" smtClean="0">
                <a:latin typeface="Calibri"/>
                <a:cs typeface="Calibri"/>
              </a:rPr>
              <a:t>n</a:t>
            </a:r>
            <a:r>
              <a:rPr sz="2400" b="1" spc="0" baseline="1706" dirty="0" smtClean="0">
                <a:latin typeface="Calibri"/>
                <a:cs typeface="Calibri"/>
              </a:rPr>
              <a:t>t</a:t>
            </a:r>
            <a:r>
              <a:rPr sz="2400" b="1" spc="-44" baseline="1706" dirty="0" smtClean="0">
                <a:latin typeface="Calibri"/>
                <a:cs typeface="Calibri"/>
              </a:rPr>
              <a:t>r</a:t>
            </a:r>
            <a:r>
              <a:rPr sz="2400" b="1" spc="4" baseline="1706" dirty="0" smtClean="0">
                <a:latin typeface="Calibri"/>
                <a:cs typeface="Calibri"/>
              </a:rPr>
              <a:t>a</a:t>
            </a:r>
            <a:r>
              <a:rPr sz="2400" b="1" spc="0" baseline="1706" dirty="0" smtClean="0">
                <a:latin typeface="Calibri"/>
                <a:cs typeface="Calibri"/>
              </a:rPr>
              <a:t>t</a:t>
            </a:r>
            <a:r>
              <a:rPr sz="2400" b="1" spc="-34" baseline="1706" dirty="0" smtClean="0">
                <a:latin typeface="Calibri"/>
                <a:cs typeface="Calibri"/>
              </a:rPr>
              <a:t> </a:t>
            </a:r>
            <a:r>
              <a:rPr sz="2400" b="1" spc="-19" baseline="1706" dirty="0" smtClean="0">
                <a:latin typeface="Calibri"/>
                <a:cs typeface="Calibri"/>
              </a:rPr>
              <a:t>d</a:t>
            </a:r>
            <a:r>
              <a:rPr sz="2400" b="1" spc="0" baseline="1706" dirty="0" smtClean="0">
                <a:latin typeface="Calibri"/>
                <a:cs typeface="Calibri"/>
              </a:rPr>
              <a:t>e</a:t>
            </a:r>
            <a:r>
              <a:rPr sz="2400" b="1" spc="29" baseline="1706" dirty="0" smtClean="0">
                <a:latin typeface="Calibri"/>
                <a:cs typeface="Calibri"/>
              </a:rPr>
              <a:t> </a:t>
            </a:r>
            <a:r>
              <a:rPr sz="2400" b="1" spc="4" baseline="1706" dirty="0" smtClean="0">
                <a:latin typeface="Calibri"/>
                <a:cs typeface="Calibri"/>
              </a:rPr>
              <a:t>c</a:t>
            </a:r>
            <a:r>
              <a:rPr sz="2400" b="1" spc="-4" baseline="1706" dirty="0" smtClean="0">
                <a:latin typeface="Calibri"/>
                <a:cs typeface="Calibri"/>
              </a:rPr>
              <a:t>e</a:t>
            </a:r>
            <a:r>
              <a:rPr sz="2400" b="1" spc="0" baseline="1706" dirty="0" smtClean="0">
                <a:latin typeface="Calibri"/>
                <a:cs typeface="Calibri"/>
              </a:rPr>
              <a:t>ss</a:t>
            </a:r>
            <a:r>
              <a:rPr sz="2400" b="1" spc="4" baseline="1706" dirty="0" smtClean="0">
                <a:latin typeface="Calibri"/>
                <a:cs typeface="Calibri"/>
              </a:rPr>
              <a:t>i</a:t>
            </a:r>
            <a:r>
              <a:rPr sz="2400" b="1" spc="14" baseline="1706" dirty="0" smtClean="0">
                <a:latin typeface="Calibri"/>
                <a:cs typeface="Calibri"/>
              </a:rPr>
              <a:t>o</a:t>
            </a:r>
            <a:r>
              <a:rPr sz="2400" b="1" spc="0" baseline="1706" dirty="0" smtClean="0">
                <a:latin typeface="Calibri"/>
                <a:cs typeface="Calibri"/>
              </a:rPr>
              <a:t>n</a:t>
            </a:r>
            <a:r>
              <a:rPr sz="2400" b="1" spc="-19" baseline="1706" dirty="0" smtClean="0">
                <a:latin typeface="Calibri"/>
                <a:cs typeface="Calibri"/>
              </a:rPr>
              <a:t> d</a:t>
            </a:r>
            <a:r>
              <a:rPr sz="2400" b="1" spc="0" baseline="1706" dirty="0" smtClean="0">
                <a:latin typeface="Calibri"/>
                <a:cs typeface="Calibri"/>
              </a:rPr>
              <a:t>u          </a:t>
            </a:r>
            <a:r>
              <a:rPr sz="2400" b="1" spc="150" baseline="1706" dirty="0" smtClean="0">
                <a:latin typeface="Calibri"/>
                <a:cs typeface="Calibri"/>
              </a:rPr>
              <a:t> </a:t>
            </a:r>
            <a:r>
              <a:rPr sz="2400" spc="9" baseline="1706" dirty="0" err="1" smtClean="0">
                <a:latin typeface="Calibri"/>
                <a:cs typeface="Calibri"/>
              </a:rPr>
              <a:t>s</a:t>
            </a:r>
            <a:r>
              <a:rPr sz="2400" spc="0" baseline="1706" dirty="0" err="1" smtClean="0">
                <a:latin typeface="Calibri"/>
                <a:cs typeface="Calibri"/>
              </a:rPr>
              <a:t>ur</a:t>
            </a:r>
            <a:r>
              <a:rPr sz="2400" spc="0" baseline="1706" dirty="0" smtClean="0">
                <a:latin typeface="Calibri"/>
                <a:cs typeface="Calibri"/>
              </a:rPr>
              <a:t> </a:t>
            </a:r>
            <a:r>
              <a:rPr lang="fr-FR" sz="2400" baseline="1706" dirty="0" smtClean="0">
                <a:latin typeface="Calibri"/>
                <a:cs typeface="Calibri"/>
              </a:rPr>
              <a:t>un a</a:t>
            </a:r>
            <a:r>
              <a:rPr sz="2400" spc="-14" baseline="1706" dirty="0" err="1" smtClean="0">
                <a:latin typeface="Calibri"/>
                <a:cs typeface="Calibri"/>
              </a:rPr>
              <a:t>t</a:t>
            </a:r>
            <a:r>
              <a:rPr sz="2400" spc="-9" baseline="1706" dirty="0" err="1" smtClean="0">
                <a:latin typeface="Calibri"/>
                <a:cs typeface="Calibri"/>
              </a:rPr>
              <a:t>i</a:t>
            </a:r>
            <a:r>
              <a:rPr sz="2400" spc="0" baseline="1706" dirty="0" err="1" smtClean="0">
                <a:latin typeface="Calibri"/>
                <a:cs typeface="Calibri"/>
              </a:rPr>
              <a:t>f</a:t>
            </a:r>
            <a:r>
              <a:rPr sz="2400" spc="29" baseline="1706" dirty="0" smtClean="0">
                <a:latin typeface="Calibri"/>
                <a:cs typeface="Calibri"/>
              </a:rPr>
              <a:t> </a:t>
            </a:r>
            <a:r>
              <a:rPr sz="2400" spc="9" baseline="1706" dirty="0" smtClean="0">
                <a:latin typeface="Calibri"/>
                <a:cs typeface="Calibri"/>
              </a:rPr>
              <a:t>s</a:t>
            </a:r>
            <a:r>
              <a:rPr sz="2400" spc="0" baseline="1706" dirty="0" smtClean="0">
                <a:latin typeface="Calibri"/>
                <a:cs typeface="Calibri"/>
              </a:rPr>
              <a:t>o</a:t>
            </a:r>
            <a:r>
              <a:rPr sz="2400" spc="-4" baseline="1706" dirty="0" smtClean="0">
                <a:latin typeface="Calibri"/>
                <a:cs typeface="Calibri"/>
              </a:rPr>
              <a:t>u</a:t>
            </a:r>
            <a:r>
              <a:rPr sz="2400" spc="25" baseline="1706" dirty="0" smtClean="0">
                <a:latin typeface="Calibri"/>
                <a:cs typeface="Calibri"/>
              </a:rPr>
              <a:t>s</a:t>
            </a:r>
            <a:r>
              <a:rPr sz="2400" spc="-9" baseline="1706" dirty="0" smtClean="0">
                <a:latin typeface="Calibri"/>
                <a:cs typeface="Calibri"/>
              </a:rPr>
              <a:t>-</a:t>
            </a:r>
            <a:r>
              <a:rPr sz="2400" spc="14" baseline="1706" dirty="0" smtClean="0">
                <a:latin typeface="Calibri"/>
                <a:cs typeface="Calibri"/>
              </a:rPr>
              <a:t>j</a:t>
            </a:r>
            <a:r>
              <a:rPr sz="2400" spc="-9" baseline="1706" dirty="0" smtClean="0">
                <a:latin typeface="Calibri"/>
                <a:cs typeface="Calibri"/>
              </a:rPr>
              <a:t>a</a:t>
            </a:r>
            <a:r>
              <a:rPr sz="2400" spc="0" baseline="1706" dirty="0" smtClean="0">
                <a:latin typeface="Calibri"/>
                <a:cs typeface="Calibri"/>
              </a:rPr>
              <a:t>cent</a:t>
            </a:r>
            <a:r>
              <a:rPr sz="2400" spc="-54" baseline="1706" dirty="0" smtClean="0">
                <a:latin typeface="Calibri"/>
                <a:cs typeface="Calibri"/>
              </a:rPr>
              <a:t> </a:t>
            </a:r>
            <a:r>
              <a:rPr sz="2400" spc="-9" baseline="1706" dirty="0" smtClean="0">
                <a:latin typeface="Calibri"/>
                <a:cs typeface="Calibri"/>
              </a:rPr>
              <a:t>a</a:t>
            </a:r>
            <a:r>
              <a:rPr sz="2400" spc="0" baseline="1706" dirty="0" smtClean="0">
                <a:latin typeface="Calibri"/>
                <a:cs typeface="Calibri"/>
              </a:rPr>
              <a:t>ux                               </a:t>
            </a:r>
            <a:r>
              <a:rPr sz="2400" spc="216" baseline="1706" dirty="0" smtClean="0">
                <a:latin typeface="Calibri"/>
                <a:cs typeface="Calibri"/>
              </a:rPr>
              <a:t> </a:t>
            </a:r>
            <a:r>
              <a:rPr sz="2400" spc="14" baseline="1706" dirty="0" smtClean="0">
                <a:latin typeface="Calibri"/>
                <a:cs typeface="Calibri"/>
              </a:rPr>
              <a:t>s</a:t>
            </a:r>
            <a:r>
              <a:rPr sz="2400" spc="0" baseline="1706" dirty="0" smtClean="0">
                <a:latin typeface="Calibri"/>
                <a:cs typeface="Calibri"/>
              </a:rPr>
              <a:t>ou</a:t>
            </a:r>
            <a:r>
              <a:rPr sz="2400" spc="9" baseline="1706" dirty="0" smtClean="0">
                <a:latin typeface="Calibri"/>
                <a:cs typeface="Calibri"/>
              </a:rPr>
              <a:t>s</a:t>
            </a:r>
            <a:r>
              <a:rPr sz="2400" spc="-9" baseline="1706" dirty="0" smtClean="0">
                <a:latin typeface="Calibri"/>
                <a:cs typeface="Calibri"/>
              </a:rPr>
              <a:t>-</a:t>
            </a:r>
            <a:r>
              <a:rPr sz="2400" spc="14" baseline="1706" dirty="0" smtClean="0">
                <a:latin typeface="Calibri"/>
                <a:cs typeface="Calibri"/>
              </a:rPr>
              <a:t>j</a:t>
            </a:r>
            <a:r>
              <a:rPr sz="2400" spc="-9" baseline="1706" dirty="0" smtClean="0">
                <a:latin typeface="Calibri"/>
                <a:cs typeface="Calibri"/>
              </a:rPr>
              <a:t>a</a:t>
            </a:r>
            <a:r>
              <a:rPr sz="2400" spc="0" baseline="1706" dirty="0" smtClean="0">
                <a:latin typeface="Calibri"/>
                <a:cs typeface="Calibri"/>
              </a:rPr>
              <a:t>cen</a:t>
            </a:r>
            <a:r>
              <a:rPr sz="2400" spc="-14" baseline="1706" dirty="0" smtClean="0">
                <a:latin typeface="Calibri"/>
                <a:cs typeface="Calibri"/>
              </a:rPr>
              <a:t>t</a:t>
            </a:r>
            <a:r>
              <a:rPr sz="2400" spc="0" baseline="1706" dirty="0" smtClean="0">
                <a:latin typeface="Calibri"/>
                <a:cs typeface="Calibri"/>
              </a:rPr>
              <a:t>.</a:t>
            </a:r>
            <a:endParaRPr sz="1600" dirty="0">
              <a:latin typeface="Calibri"/>
              <a:cs typeface="Calibri"/>
            </a:endParaRPr>
          </a:p>
          <a:p>
            <a:pPr marL="428047">
              <a:lnSpc>
                <a:spcPts val="1920"/>
              </a:lnSpc>
            </a:pPr>
            <a:r>
              <a:rPr sz="2400" b="1" spc="-14" baseline="1706" dirty="0" smtClean="0">
                <a:latin typeface="Calibri"/>
                <a:cs typeface="Calibri"/>
              </a:rPr>
              <a:t>d</a:t>
            </a:r>
            <a:r>
              <a:rPr sz="2400" b="1" spc="-9" baseline="1706" dirty="0" smtClean="0">
                <a:latin typeface="Calibri"/>
                <a:cs typeface="Calibri"/>
              </a:rPr>
              <a:t>r</a:t>
            </a:r>
            <a:r>
              <a:rPr sz="2400" b="1" spc="19" baseline="1706" dirty="0" smtClean="0">
                <a:latin typeface="Calibri"/>
                <a:cs typeface="Calibri"/>
              </a:rPr>
              <a:t>o</a:t>
            </a:r>
            <a:r>
              <a:rPr sz="2400" b="1" spc="4" baseline="1706" dirty="0" smtClean="0">
                <a:latin typeface="Calibri"/>
                <a:cs typeface="Calibri"/>
              </a:rPr>
              <a:t>i</a:t>
            </a:r>
            <a:r>
              <a:rPr sz="2400" b="1" spc="0" baseline="1706" dirty="0" smtClean="0">
                <a:latin typeface="Calibri"/>
                <a:cs typeface="Calibri"/>
              </a:rPr>
              <a:t>t </a:t>
            </a:r>
            <a:r>
              <a:rPr sz="2400" b="1" spc="-19" baseline="1706" dirty="0" smtClean="0">
                <a:latin typeface="Calibri"/>
                <a:cs typeface="Calibri"/>
              </a:rPr>
              <a:t>d</a:t>
            </a:r>
            <a:r>
              <a:rPr sz="2400" b="1" spc="-54" baseline="1706" dirty="0" smtClean="0">
                <a:latin typeface="Calibri"/>
                <a:cs typeface="Calibri"/>
              </a:rPr>
              <a:t>’</a:t>
            </a:r>
            <a:r>
              <a:rPr sz="2400" b="1" spc="-14" baseline="1706" dirty="0" smtClean="0">
                <a:latin typeface="Calibri"/>
                <a:cs typeface="Calibri"/>
              </a:rPr>
              <a:t>u</a:t>
            </a:r>
            <a:r>
              <a:rPr sz="2400" b="1" spc="0" baseline="1706" dirty="0" smtClean="0">
                <a:latin typeface="Calibri"/>
                <a:cs typeface="Calibri"/>
              </a:rPr>
              <a:t>s</a:t>
            </a:r>
            <a:r>
              <a:rPr sz="2400" b="1" spc="-14" baseline="1706" dirty="0" smtClean="0">
                <a:latin typeface="Calibri"/>
                <a:cs typeface="Calibri"/>
              </a:rPr>
              <a:t>u</a:t>
            </a:r>
            <a:r>
              <a:rPr sz="2400" b="1" spc="14" baseline="1706" dirty="0" smtClean="0">
                <a:latin typeface="Calibri"/>
                <a:cs typeface="Calibri"/>
              </a:rPr>
              <a:t>f</a:t>
            </a:r>
            <a:r>
              <a:rPr sz="2400" b="1" spc="-9" baseline="1706" dirty="0" smtClean="0">
                <a:latin typeface="Calibri"/>
                <a:cs typeface="Calibri"/>
              </a:rPr>
              <a:t>r</a:t>
            </a:r>
            <a:r>
              <a:rPr sz="2400" b="1" spc="-14" baseline="1706" dirty="0" smtClean="0">
                <a:latin typeface="Calibri"/>
                <a:cs typeface="Calibri"/>
              </a:rPr>
              <a:t>u</a:t>
            </a:r>
            <a:r>
              <a:rPr sz="2400" b="1" spc="4" baseline="1706" dirty="0" smtClean="0">
                <a:latin typeface="Calibri"/>
                <a:cs typeface="Calibri"/>
              </a:rPr>
              <a:t>i</a:t>
            </a:r>
            <a:r>
              <a:rPr sz="2400" b="1" spc="0" baseline="1706" dirty="0" smtClean="0">
                <a:latin typeface="Calibri"/>
                <a:cs typeface="Calibri"/>
              </a:rPr>
              <a:t>t           </a:t>
            </a:r>
            <a:r>
              <a:rPr sz="2400" b="1" spc="25" baseline="1706" dirty="0" smtClean="0">
                <a:latin typeface="Calibri"/>
                <a:cs typeface="Calibri"/>
              </a:rPr>
              <a:t> </a:t>
            </a:r>
            <a:r>
              <a:rPr sz="2400" b="1" spc="4" baseline="1706" dirty="0" smtClean="0">
                <a:latin typeface="Calibri"/>
                <a:cs typeface="Calibri"/>
              </a:rPr>
              <a:t>i</a:t>
            </a:r>
            <a:r>
              <a:rPr sz="2400" b="1" spc="-59" baseline="1706" dirty="0" smtClean="0">
                <a:latin typeface="Calibri"/>
                <a:cs typeface="Calibri"/>
              </a:rPr>
              <a:t>n</a:t>
            </a:r>
            <a:r>
              <a:rPr sz="2400" b="1" spc="0" baseline="1706" dirty="0" smtClean="0">
                <a:latin typeface="Calibri"/>
                <a:cs typeface="Calibri"/>
              </a:rPr>
              <a:t>ves</a:t>
            </a:r>
            <a:r>
              <a:rPr sz="2400" b="1" spc="4" baseline="1706" dirty="0" smtClean="0">
                <a:latin typeface="Calibri"/>
                <a:cs typeface="Calibri"/>
              </a:rPr>
              <a:t>ti</a:t>
            </a:r>
            <a:r>
              <a:rPr sz="2400" b="1" spc="0" baseline="1706" dirty="0" smtClean="0">
                <a:latin typeface="Calibri"/>
                <a:cs typeface="Calibri"/>
              </a:rPr>
              <a:t>sse</a:t>
            </a:r>
            <a:r>
              <a:rPr sz="2400" b="1" spc="-19" baseline="1706" dirty="0" smtClean="0">
                <a:latin typeface="Calibri"/>
                <a:cs typeface="Calibri"/>
              </a:rPr>
              <a:t>u</a:t>
            </a:r>
            <a:r>
              <a:rPr sz="2400" b="1" spc="-9" baseline="1706" dirty="0" smtClean="0">
                <a:latin typeface="Calibri"/>
                <a:cs typeface="Calibri"/>
              </a:rPr>
              <a:t>r</a:t>
            </a:r>
            <a:r>
              <a:rPr sz="2400" b="1" spc="0" baseline="1706" dirty="0" smtClean="0">
                <a:latin typeface="Calibri"/>
                <a:cs typeface="Calibri"/>
              </a:rPr>
              <a:t>s</a:t>
            </a:r>
            <a:r>
              <a:rPr sz="2400" b="1" spc="9" baseline="1706" dirty="0" smtClean="0">
                <a:latin typeface="Calibri"/>
                <a:cs typeface="Calibri"/>
              </a:rPr>
              <a:t> </a:t>
            </a:r>
            <a:r>
              <a:rPr sz="2400" spc="14" baseline="1706" dirty="0" smtClean="0">
                <a:latin typeface="Calibri"/>
                <a:cs typeface="Calibri"/>
              </a:rPr>
              <a:t>s</a:t>
            </a:r>
            <a:r>
              <a:rPr sz="2400" spc="0" baseline="1706" dirty="0" smtClean="0">
                <a:latin typeface="Calibri"/>
                <a:cs typeface="Calibri"/>
              </a:rPr>
              <a:t>ou</a:t>
            </a:r>
            <a:r>
              <a:rPr sz="2400" spc="9" baseline="1706" dirty="0" smtClean="0">
                <a:latin typeface="Calibri"/>
                <a:cs typeface="Calibri"/>
              </a:rPr>
              <a:t>s</a:t>
            </a:r>
            <a:r>
              <a:rPr sz="2400" spc="0" baseline="1706" dirty="0" smtClean="0">
                <a:latin typeface="Calibri"/>
                <a:cs typeface="Calibri"/>
              </a:rPr>
              <a:t>c</a:t>
            </a:r>
            <a:r>
              <a:rPr sz="2400" spc="4" baseline="1706" dirty="0" smtClean="0">
                <a:latin typeface="Calibri"/>
                <a:cs typeface="Calibri"/>
              </a:rPr>
              <a:t>r</a:t>
            </a:r>
            <a:r>
              <a:rPr sz="2400" spc="-4" baseline="1706" dirty="0" smtClean="0">
                <a:latin typeface="Calibri"/>
                <a:cs typeface="Calibri"/>
              </a:rPr>
              <a:t>i</a:t>
            </a:r>
            <a:r>
              <a:rPr sz="2400" spc="0" baseline="1706" dirty="0" smtClean="0">
                <a:latin typeface="Calibri"/>
                <a:cs typeface="Calibri"/>
              </a:rPr>
              <a:t>p</a:t>
            </a:r>
            <a:r>
              <a:rPr sz="2400" spc="-14" baseline="1706" dirty="0" smtClean="0">
                <a:latin typeface="Calibri"/>
                <a:cs typeface="Calibri"/>
              </a:rPr>
              <a:t>t</a:t>
            </a:r>
            <a:r>
              <a:rPr sz="2400" spc="0" baseline="1706" dirty="0" smtClean="0">
                <a:latin typeface="Calibri"/>
                <a:cs typeface="Calibri"/>
              </a:rPr>
              <a:t>eu</a:t>
            </a:r>
            <a:r>
              <a:rPr sz="2400" spc="-34" baseline="1706" dirty="0" smtClean="0">
                <a:latin typeface="Calibri"/>
                <a:cs typeface="Calibri"/>
              </a:rPr>
              <a:t>r</a:t>
            </a:r>
            <a:r>
              <a:rPr sz="2400" spc="0" baseline="1706" dirty="0" smtClean="0">
                <a:latin typeface="Calibri"/>
                <a:cs typeface="Calibri"/>
              </a:rPr>
              <a:t>s</a:t>
            </a:r>
            <a:r>
              <a:rPr sz="2400" spc="-29" baseline="1706" dirty="0" smtClean="0">
                <a:latin typeface="Calibri"/>
                <a:cs typeface="Calibri"/>
              </a:rPr>
              <a:t> </a:t>
            </a:r>
            <a:r>
              <a:rPr sz="2400" spc="0" baseline="1706" dirty="0" smtClean="0">
                <a:latin typeface="Calibri"/>
                <a:cs typeface="Calibri"/>
              </a:rPr>
              <a:t>des    </a:t>
            </a:r>
            <a:r>
              <a:rPr sz="2400" spc="216" baseline="1706" dirty="0" smtClean="0">
                <a:latin typeface="Calibri"/>
                <a:cs typeface="Calibri"/>
              </a:rPr>
              <a:t> </a:t>
            </a:r>
            <a:r>
              <a:rPr sz="2400" spc="4" baseline="1706" dirty="0" smtClean="0">
                <a:latin typeface="Calibri"/>
                <a:cs typeface="Calibri"/>
              </a:rPr>
              <a:t>L</a:t>
            </a:r>
            <a:r>
              <a:rPr sz="2400" spc="0" baseline="1706" dirty="0" smtClean="0">
                <a:latin typeface="Calibri"/>
                <a:cs typeface="Calibri"/>
              </a:rPr>
              <a:t>es</a:t>
            </a:r>
            <a:r>
              <a:rPr sz="2400" spc="14" baseline="1706" dirty="0" smtClean="0">
                <a:latin typeface="Calibri"/>
                <a:cs typeface="Calibri"/>
              </a:rPr>
              <a:t> </a:t>
            </a:r>
            <a:r>
              <a:rPr sz="2400" spc="-9" baseline="1706" dirty="0" smtClean="0">
                <a:latin typeface="Calibri"/>
                <a:cs typeface="Calibri"/>
              </a:rPr>
              <a:t>i</a:t>
            </a:r>
            <a:r>
              <a:rPr sz="2400" spc="-39" baseline="1706" dirty="0" smtClean="0">
                <a:latin typeface="Calibri"/>
                <a:cs typeface="Calibri"/>
              </a:rPr>
              <a:t>n</a:t>
            </a:r>
            <a:r>
              <a:rPr sz="2400" spc="0" baseline="1706" dirty="0" smtClean="0">
                <a:latin typeface="Calibri"/>
                <a:cs typeface="Calibri"/>
              </a:rPr>
              <a:t>ve</a:t>
            </a:r>
            <a:r>
              <a:rPr sz="2400" spc="14" baseline="1706" dirty="0" smtClean="0">
                <a:latin typeface="Calibri"/>
                <a:cs typeface="Calibri"/>
              </a:rPr>
              <a:t>s</a:t>
            </a:r>
            <a:r>
              <a:rPr sz="2400" spc="-14" baseline="1706" dirty="0" smtClean="0">
                <a:latin typeface="Calibri"/>
                <a:cs typeface="Calibri"/>
              </a:rPr>
              <a:t>t</a:t>
            </a:r>
            <a:r>
              <a:rPr sz="2400" spc="-4" baseline="1706" dirty="0" smtClean="0">
                <a:latin typeface="Calibri"/>
                <a:cs typeface="Calibri"/>
              </a:rPr>
              <a:t>i</a:t>
            </a:r>
            <a:r>
              <a:rPr sz="2400" spc="14" baseline="1706" dirty="0" smtClean="0">
                <a:latin typeface="Calibri"/>
                <a:cs typeface="Calibri"/>
              </a:rPr>
              <a:t>ss</a:t>
            </a:r>
            <a:r>
              <a:rPr sz="2400" spc="0" baseline="1706" dirty="0" smtClean="0">
                <a:latin typeface="Calibri"/>
                <a:cs typeface="Calibri"/>
              </a:rPr>
              <a:t>eu</a:t>
            </a:r>
            <a:r>
              <a:rPr sz="2400" spc="-34" baseline="1706" dirty="0" smtClean="0">
                <a:latin typeface="Calibri"/>
                <a:cs typeface="Calibri"/>
              </a:rPr>
              <a:t>r</a:t>
            </a:r>
            <a:r>
              <a:rPr sz="2400" spc="0" baseline="1706" dirty="0" smtClean="0">
                <a:latin typeface="Calibri"/>
                <a:cs typeface="Calibri"/>
              </a:rPr>
              <a:t>s</a:t>
            </a:r>
            <a:r>
              <a:rPr sz="2400" spc="-29" baseline="1706" dirty="0" smtClean="0">
                <a:latin typeface="Calibri"/>
                <a:cs typeface="Calibri"/>
              </a:rPr>
              <a:t> </a:t>
            </a:r>
            <a:r>
              <a:rPr sz="2400" spc="-4" baseline="1706" dirty="0" smtClean="0">
                <a:latin typeface="Calibri"/>
                <a:cs typeface="Calibri"/>
              </a:rPr>
              <a:t>a</a:t>
            </a:r>
            <a:r>
              <a:rPr sz="2400" spc="0" baseline="1706" dirty="0" smtClean="0">
                <a:latin typeface="Calibri"/>
                <a:cs typeface="Calibri"/>
              </a:rPr>
              <a:t>cqu</a:t>
            </a:r>
            <a:r>
              <a:rPr sz="2400" spc="-4" baseline="1706" dirty="0" smtClean="0">
                <a:latin typeface="Calibri"/>
                <a:cs typeface="Calibri"/>
              </a:rPr>
              <a:t>i</a:t>
            </a:r>
            <a:r>
              <a:rPr sz="2400" spc="0" baseline="1706" dirty="0" smtClean="0">
                <a:latin typeface="Calibri"/>
                <a:cs typeface="Calibri"/>
              </a:rPr>
              <a:t>è</a:t>
            </a:r>
            <a:r>
              <a:rPr sz="2400" spc="-34" baseline="1706" dirty="0" smtClean="0">
                <a:latin typeface="Calibri"/>
                <a:cs typeface="Calibri"/>
              </a:rPr>
              <a:t>r</a:t>
            </a:r>
            <a:r>
              <a:rPr sz="2400" spc="0" baseline="1706" dirty="0" smtClean="0">
                <a:latin typeface="Calibri"/>
                <a:cs typeface="Calibri"/>
              </a:rPr>
              <a:t>ent</a:t>
            </a:r>
            <a:r>
              <a:rPr sz="2400" spc="-14" baseline="1706" dirty="0" smtClean="0">
                <a:latin typeface="Calibri"/>
                <a:cs typeface="Calibri"/>
              </a:rPr>
              <a:t> </a:t>
            </a:r>
            <a:r>
              <a:rPr sz="2400" spc="0" baseline="1706" dirty="0" smtClean="0">
                <a:latin typeface="Calibri"/>
                <a:cs typeface="Calibri"/>
              </a:rPr>
              <a:t>un d</a:t>
            </a:r>
            <a:r>
              <a:rPr sz="2400" spc="-39" baseline="1706" dirty="0" smtClean="0">
                <a:latin typeface="Calibri"/>
                <a:cs typeface="Calibri"/>
              </a:rPr>
              <a:t>r</a:t>
            </a:r>
            <a:r>
              <a:rPr sz="2400" spc="0" baseline="1706" dirty="0" smtClean="0">
                <a:latin typeface="Calibri"/>
                <a:cs typeface="Calibri"/>
              </a:rPr>
              <a:t>o</a:t>
            </a:r>
            <a:r>
              <a:rPr sz="2400" spc="-9" baseline="1706" dirty="0" smtClean="0">
                <a:latin typeface="Calibri"/>
                <a:cs typeface="Calibri"/>
              </a:rPr>
              <a:t>i</a:t>
            </a:r>
            <a:r>
              <a:rPr sz="2400" spc="0" baseline="1706" dirty="0" smtClean="0">
                <a:latin typeface="Calibri"/>
                <a:cs typeface="Calibri"/>
              </a:rPr>
              <a:t>t</a:t>
            </a:r>
            <a:endParaRPr sz="1600" dirty="0">
              <a:latin typeface="Calibri"/>
              <a:cs typeface="Calibri"/>
            </a:endParaRPr>
          </a:p>
          <a:p>
            <a:pPr marL="2763267" marR="520546" algn="ctr">
              <a:lnSpc>
                <a:spcPts val="1960"/>
              </a:lnSpc>
              <a:spcBef>
                <a:spcPts val="2"/>
              </a:spcBef>
            </a:pPr>
            <a:r>
              <a:rPr sz="2400" spc="-14" baseline="1706" dirty="0" err="1" smtClean="0">
                <a:latin typeface="Calibri"/>
                <a:cs typeface="Calibri"/>
              </a:rPr>
              <a:t>S</a:t>
            </a:r>
            <a:r>
              <a:rPr sz="2400" spc="0" baseline="1706" dirty="0" err="1" smtClean="0">
                <a:latin typeface="Calibri"/>
                <a:cs typeface="Calibri"/>
              </a:rPr>
              <a:t>u</a:t>
            </a:r>
            <a:r>
              <a:rPr sz="2400" spc="-50" baseline="1706" dirty="0" err="1" smtClean="0">
                <a:latin typeface="Calibri"/>
                <a:cs typeface="Calibri"/>
              </a:rPr>
              <a:t>k</a:t>
            </a:r>
            <a:r>
              <a:rPr sz="2400" spc="0" baseline="1706" dirty="0" err="1" smtClean="0">
                <a:latin typeface="Calibri"/>
                <a:cs typeface="Calibri"/>
              </a:rPr>
              <a:t>uk</a:t>
            </a:r>
            <a:r>
              <a:rPr sz="2400" b="1" spc="0" baseline="1706" dirty="0" smtClean="0">
                <a:latin typeface="Calibri"/>
                <a:cs typeface="Calibri"/>
              </a:rPr>
              <a:t>                        </a:t>
            </a:r>
            <a:r>
              <a:rPr sz="2400" b="1" spc="82" baseline="1706" dirty="0" smtClean="0">
                <a:latin typeface="Calibri"/>
                <a:cs typeface="Calibri"/>
              </a:rPr>
              <a:t> </a:t>
            </a:r>
            <a:r>
              <a:rPr sz="2400" spc="-39" baseline="3413" dirty="0" smtClean="0">
                <a:latin typeface="Calibri"/>
                <a:cs typeface="Calibri"/>
              </a:rPr>
              <a:t>r</a:t>
            </a:r>
            <a:r>
              <a:rPr sz="2400" spc="0" baseline="3413" dirty="0" smtClean="0">
                <a:latin typeface="Calibri"/>
                <a:cs typeface="Calibri"/>
              </a:rPr>
              <a:t>é</a:t>
            </a:r>
            <a:r>
              <a:rPr sz="2400" spc="9" baseline="3413" dirty="0" smtClean="0">
                <a:latin typeface="Calibri"/>
                <a:cs typeface="Calibri"/>
              </a:rPr>
              <a:t>e</a:t>
            </a:r>
            <a:r>
              <a:rPr sz="2400" spc="0" baseline="3413" dirty="0" smtClean="0">
                <a:latin typeface="Calibri"/>
                <a:cs typeface="Calibri"/>
              </a:rPr>
              <a:t>l</a:t>
            </a:r>
            <a:r>
              <a:rPr sz="2400" spc="29" baseline="3413" dirty="0" smtClean="0">
                <a:latin typeface="Calibri"/>
                <a:cs typeface="Calibri"/>
              </a:rPr>
              <a:t> </a:t>
            </a:r>
            <a:r>
              <a:rPr sz="2400" spc="14" baseline="3413" dirty="0" smtClean="0">
                <a:latin typeface="Calibri"/>
                <a:cs typeface="Calibri"/>
              </a:rPr>
              <a:t>s</a:t>
            </a:r>
            <a:r>
              <a:rPr sz="2400" spc="0" baseline="3413" dirty="0" smtClean="0">
                <a:latin typeface="Calibri"/>
                <a:cs typeface="Calibri"/>
              </a:rPr>
              <a:t>ur</a:t>
            </a:r>
            <a:r>
              <a:rPr sz="2400" spc="-39" baseline="3413" dirty="0" smtClean="0">
                <a:latin typeface="Calibri"/>
                <a:cs typeface="Calibri"/>
              </a:rPr>
              <a:t> </a:t>
            </a:r>
            <a:r>
              <a:rPr sz="2400" spc="-9" baseline="3413" dirty="0" smtClean="0">
                <a:latin typeface="Calibri"/>
                <a:cs typeface="Calibri"/>
              </a:rPr>
              <a:t>l</a:t>
            </a:r>
            <a:r>
              <a:rPr sz="2400" spc="-119" baseline="3413" dirty="0" smtClean="0">
                <a:latin typeface="Calibri"/>
                <a:cs typeface="Calibri"/>
              </a:rPr>
              <a:t>’</a:t>
            </a:r>
            <a:r>
              <a:rPr sz="2400" spc="-4" baseline="3413" dirty="0" smtClean="0">
                <a:latin typeface="Calibri"/>
                <a:cs typeface="Calibri"/>
              </a:rPr>
              <a:t>a</a:t>
            </a:r>
            <a:r>
              <a:rPr sz="2400" spc="0" baseline="3413" dirty="0" smtClean="0">
                <a:latin typeface="Calibri"/>
                <a:cs typeface="Calibri"/>
              </a:rPr>
              <a:t>c</a:t>
            </a:r>
            <a:r>
              <a:rPr sz="2400" spc="-14" baseline="3413" dirty="0" smtClean="0">
                <a:latin typeface="Calibri"/>
                <a:cs typeface="Calibri"/>
              </a:rPr>
              <a:t>t</a:t>
            </a:r>
            <a:r>
              <a:rPr sz="2400" spc="-9" baseline="3413" dirty="0" smtClean="0">
                <a:latin typeface="Calibri"/>
                <a:cs typeface="Calibri"/>
              </a:rPr>
              <a:t>i</a:t>
            </a:r>
            <a:r>
              <a:rPr sz="2400" spc="0" baseline="3413" dirty="0" smtClean="0">
                <a:latin typeface="Calibri"/>
                <a:cs typeface="Calibri"/>
              </a:rPr>
              <a:t>f</a:t>
            </a:r>
            <a:r>
              <a:rPr sz="2400" spc="29" baseline="3413" dirty="0" smtClean="0">
                <a:latin typeface="Calibri"/>
                <a:cs typeface="Calibri"/>
              </a:rPr>
              <a:t> </a:t>
            </a:r>
            <a:r>
              <a:rPr sz="2400" spc="14" baseline="3413" dirty="0" smtClean="0">
                <a:latin typeface="Calibri"/>
                <a:cs typeface="Calibri"/>
              </a:rPr>
              <a:t>s</a:t>
            </a:r>
            <a:r>
              <a:rPr sz="2400" spc="0" baseline="3413" dirty="0" smtClean="0">
                <a:latin typeface="Calibri"/>
                <a:cs typeface="Calibri"/>
              </a:rPr>
              <a:t>ous</a:t>
            </a:r>
            <a:r>
              <a:rPr sz="2400" spc="-9" baseline="3413" dirty="0" smtClean="0">
                <a:latin typeface="Calibri"/>
                <a:cs typeface="Calibri"/>
              </a:rPr>
              <a:t>-</a:t>
            </a:r>
            <a:r>
              <a:rPr sz="2400" spc="14" baseline="3413" dirty="0" smtClean="0">
                <a:latin typeface="Calibri"/>
                <a:cs typeface="Calibri"/>
              </a:rPr>
              <a:t>j</a:t>
            </a:r>
            <a:r>
              <a:rPr sz="2400" spc="-9" baseline="3413" dirty="0" smtClean="0">
                <a:latin typeface="Calibri"/>
                <a:cs typeface="Calibri"/>
              </a:rPr>
              <a:t>a</a:t>
            </a:r>
            <a:r>
              <a:rPr sz="2400" spc="0" baseline="3413" dirty="0" smtClean="0">
                <a:latin typeface="Calibri"/>
                <a:cs typeface="Calibri"/>
              </a:rPr>
              <a:t>cen</a:t>
            </a:r>
            <a:r>
              <a:rPr sz="2400" spc="-14" baseline="3413" dirty="0" smtClean="0">
                <a:latin typeface="Calibri"/>
                <a:cs typeface="Calibri"/>
              </a:rPr>
              <a:t>t</a:t>
            </a:r>
            <a:r>
              <a:rPr sz="2400" spc="0" baseline="3413" dirty="0" smtClean="0">
                <a:latin typeface="Calibri"/>
                <a:cs typeface="Calibri"/>
              </a:rPr>
              <a:t>.</a:t>
            </a:r>
            <a:endParaRPr sz="1600" dirty="0">
              <a:latin typeface="Calibri"/>
              <a:cs typeface="Calibri"/>
            </a:endParaRPr>
          </a:p>
          <a:p>
            <a:pPr marL="199447" marR="49121" indent="284479" algn="just">
              <a:lnSpc>
                <a:spcPts val="1920"/>
              </a:lnSpc>
              <a:spcBef>
                <a:spcPts val="2162"/>
              </a:spcBef>
            </a:pPr>
            <a:r>
              <a:rPr sz="1600" b="1" spc="0" dirty="0" err="1" smtClean="0">
                <a:latin typeface="Calibri"/>
                <a:cs typeface="Calibri"/>
              </a:rPr>
              <a:t>C</a:t>
            </a:r>
            <a:r>
              <a:rPr sz="1600" b="1" spc="14" dirty="0" err="1" smtClean="0">
                <a:latin typeface="Calibri"/>
                <a:cs typeface="Calibri"/>
              </a:rPr>
              <a:t>o</a:t>
            </a:r>
            <a:r>
              <a:rPr sz="1600" b="1" spc="-14" dirty="0" err="1" smtClean="0">
                <a:latin typeface="Calibri"/>
                <a:cs typeface="Calibri"/>
              </a:rPr>
              <a:t>n</a:t>
            </a:r>
            <a:r>
              <a:rPr sz="1600" b="1" spc="4" dirty="0" err="1" smtClean="0">
                <a:latin typeface="Calibri"/>
                <a:cs typeface="Calibri"/>
              </a:rPr>
              <a:t>t</a:t>
            </a:r>
            <a:r>
              <a:rPr sz="1600" b="1" spc="-44" dirty="0" err="1" smtClean="0">
                <a:latin typeface="Calibri"/>
                <a:cs typeface="Calibri"/>
              </a:rPr>
              <a:t>r</a:t>
            </a:r>
            <a:r>
              <a:rPr sz="1600" b="1" spc="9" dirty="0" err="1" smtClean="0">
                <a:latin typeface="Calibri"/>
                <a:cs typeface="Calibri"/>
              </a:rPr>
              <a:t>a</a:t>
            </a:r>
            <a:r>
              <a:rPr sz="1600" b="1" spc="0" dirty="0" err="1" smtClean="0">
                <a:latin typeface="Calibri"/>
                <a:cs typeface="Calibri"/>
              </a:rPr>
              <a:t>t</a:t>
            </a:r>
            <a:r>
              <a:rPr sz="1600" b="1" spc="-44" dirty="0" smtClean="0">
                <a:latin typeface="Calibri"/>
                <a:cs typeface="Calibri"/>
              </a:rPr>
              <a:t> </a:t>
            </a:r>
            <a:r>
              <a:rPr sz="1600" b="1" spc="9" dirty="0" err="1" smtClean="0">
                <a:latin typeface="Calibri"/>
                <a:cs typeface="Calibri"/>
              </a:rPr>
              <a:t>I</a:t>
            </a:r>
            <a:r>
              <a:rPr sz="1600" b="1" spc="-9" dirty="0" err="1" smtClean="0">
                <a:latin typeface="Calibri"/>
                <a:cs typeface="Calibri"/>
              </a:rPr>
              <a:t>j</a:t>
            </a:r>
            <a:r>
              <a:rPr sz="1600" b="1" spc="9" dirty="0" err="1" smtClean="0">
                <a:latin typeface="Calibri"/>
                <a:cs typeface="Calibri"/>
              </a:rPr>
              <a:t>a</a:t>
            </a:r>
            <a:r>
              <a:rPr sz="1600" b="1" spc="-50" dirty="0" err="1" smtClean="0">
                <a:latin typeface="Calibri"/>
                <a:cs typeface="Calibri"/>
              </a:rPr>
              <a:t>r</a:t>
            </a:r>
            <a:r>
              <a:rPr sz="1600" b="1" spc="9" dirty="0" err="1" smtClean="0">
                <a:latin typeface="Calibri"/>
                <a:cs typeface="Calibri"/>
              </a:rPr>
              <a:t>a</a:t>
            </a:r>
            <a:r>
              <a:rPr sz="1600" b="1" spc="0" dirty="0" smtClean="0">
                <a:latin typeface="Calibri"/>
                <a:cs typeface="Calibri"/>
              </a:rPr>
              <a:t>              </a:t>
            </a:r>
            <a:r>
              <a:rPr sz="1600" b="1" spc="211" dirty="0" smtClean="0">
                <a:latin typeface="Calibri"/>
                <a:cs typeface="Calibri"/>
              </a:rPr>
              <a:t> </a:t>
            </a:r>
            <a:r>
              <a:rPr sz="1600" spc="4" dirty="0" smtClean="0">
                <a:latin typeface="Calibri"/>
                <a:cs typeface="Calibri"/>
              </a:rPr>
              <a:t>L</a:t>
            </a:r>
            <a:r>
              <a:rPr sz="1600" spc="0" dirty="0" smtClean="0">
                <a:latin typeface="Calibri"/>
                <a:cs typeface="Calibri"/>
              </a:rPr>
              <a:t>es</a:t>
            </a:r>
            <a:r>
              <a:rPr sz="1600" spc="19" dirty="0" smtClean="0">
                <a:latin typeface="Calibri"/>
                <a:cs typeface="Calibri"/>
              </a:rPr>
              <a:t> </a:t>
            </a:r>
            <a:r>
              <a:rPr lang="fr-FR" sz="1600" b="1" spc="-19" dirty="0" smtClean="0">
                <a:latin typeface="Calibri"/>
                <a:cs typeface="Calibri"/>
              </a:rPr>
              <a:t>investisseurs</a:t>
            </a:r>
            <a:r>
              <a:rPr sz="1600" b="1" spc="0" dirty="0" smtClean="0">
                <a:latin typeface="Calibri"/>
                <a:cs typeface="Calibri"/>
              </a:rPr>
              <a:t> </a:t>
            </a:r>
            <a:r>
              <a:rPr sz="1600" b="1" spc="-19" dirty="0" smtClean="0">
                <a:latin typeface="Calibri"/>
                <a:cs typeface="Calibri"/>
              </a:rPr>
              <a:t>d</a:t>
            </a:r>
            <a:r>
              <a:rPr sz="1600" b="1" spc="-4" dirty="0" smtClean="0">
                <a:latin typeface="Calibri"/>
                <a:cs typeface="Calibri"/>
              </a:rPr>
              <a:t>e</a:t>
            </a:r>
            <a:r>
              <a:rPr sz="1600" b="1" spc="0" dirty="0" smtClean="0">
                <a:latin typeface="Calibri"/>
                <a:cs typeface="Calibri"/>
              </a:rPr>
              <a:t>s</a:t>
            </a:r>
            <a:r>
              <a:rPr sz="1600" b="1" spc="4" dirty="0" smtClean="0">
                <a:latin typeface="Calibri"/>
                <a:cs typeface="Calibri"/>
              </a:rPr>
              <a:t> </a:t>
            </a:r>
            <a:r>
              <a:rPr sz="1600" b="1" spc="4" dirty="0" err="1" smtClean="0">
                <a:latin typeface="Calibri"/>
                <a:cs typeface="Calibri"/>
              </a:rPr>
              <a:t>S</a:t>
            </a:r>
            <a:r>
              <a:rPr sz="1600" b="1" spc="-14" dirty="0" err="1" smtClean="0">
                <a:latin typeface="Calibri"/>
                <a:cs typeface="Calibri"/>
              </a:rPr>
              <a:t>u</a:t>
            </a:r>
            <a:r>
              <a:rPr sz="1600" b="1" spc="-4" dirty="0" err="1" smtClean="0">
                <a:latin typeface="Calibri"/>
                <a:cs typeface="Calibri"/>
              </a:rPr>
              <a:t>k</a:t>
            </a:r>
            <a:r>
              <a:rPr sz="1600" b="1" spc="-14" dirty="0" err="1" smtClean="0">
                <a:latin typeface="Calibri"/>
                <a:cs typeface="Calibri"/>
              </a:rPr>
              <a:t>u</a:t>
            </a:r>
            <a:r>
              <a:rPr sz="1600" b="1" spc="0" dirty="0" err="1" smtClean="0">
                <a:latin typeface="Calibri"/>
                <a:cs typeface="Calibri"/>
              </a:rPr>
              <a:t>k</a:t>
            </a:r>
            <a:r>
              <a:rPr sz="1600" b="1" spc="19" dirty="0" smtClean="0">
                <a:latin typeface="Calibri"/>
                <a:cs typeface="Calibri"/>
              </a:rPr>
              <a:t> </a:t>
            </a:r>
            <a:r>
              <a:rPr sz="1600" spc="0" dirty="0" smtClean="0">
                <a:latin typeface="Calibri"/>
                <a:cs typeface="Calibri"/>
              </a:rPr>
              <a:t>     </a:t>
            </a:r>
            <a:r>
              <a:rPr sz="1600" spc="361" dirty="0" smtClean="0">
                <a:latin typeface="Calibri"/>
                <a:cs typeface="Calibri"/>
              </a:rPr>
              <a:t> </a:t>
            </a:r>
            <a:r>
              <a:rPr sz="1600" spc="4" dirty="0" smtClean="0">
                <a:latin typeface="Calibri"/>
                <a:cs typeface="Calibri"/>
              </a:rPr>
              <a:t>L</a:t>
            </a:r>
            <a:r>
              <a:rPr sz="1600" spc="0" dirty="0" smtClean="0">
                <a:latin typeface="Calibri"/>
                <a:cs typeface="Calibri"/>
              </a:rPr>
              <a:t>es</a:t>
            </a:r>
            <a:r>
              <a:rPr sz="1600" spc="14" dirty="0" smtClean="0">
                <a:latin typeface="Calibri"/>
                <a:cs typeface="Calibri"/>
              </a:rPr>
              <a:t> </a:t>
            </a:r>
            <a:r>
              <a:rPr sz="1600" spc="0" dirty="0" err="1" smtClean="0">
                <a:latin typeface="Calibri"/>
                <a:cs typeface="Calibri"/>
              </a:rPr>
              <a:t>p</a:t>
            </a:r>
            <a:r>
              <a:rPr sz="1600" spc="-4" dirty="0" err="1" smtClean="0">
                <a:latin typeface="Calibri"/>
                <a:cs typeface="Calibri"/>
              </a:rPr>
              <a:t>o</a:t>
            </a:r>
            <a:r>
              <a:rPr sz="1600" spc="0" dirty="0" err="1" smtClean="0">
                <a:latin typeface="Calibri"/>
                <a:cs typeface="Calibri"/>
              </a:rPr>
              <a:t>r</a:t>
            </a:r>
            <a:r>
              <a:rPr sz="1600" spc="-14" dirty="0" err="1" smtClean="0">
                <a:latin typeface="Calibri"/>
                <a:cs typeface="Calibri"/>
              </a:rPr>
              <a:t>t</a:t>
            </a:r>
            <a:r>
              <a:rPr sz="1600" spc="0" dirty="0" err="1" smtClean="0">
                <a:latin typeface="Calibri"/>
                <a:cs typeface="Calibri"/>
              </a:rPr>
              <a:t>eu</a:t>
            </a:r>
            <a:r>
              <a:rPr sz="1600" spc="-34" dirty="0" err="1" smtClean="0">
                <a:latin typeface="Calibri"/>
                <a:cs typeface="Calibri"/>
              </a:rPr>
              <a:t>r</a:t>
            </a:r>
            <a:r>
              <a:rPr sz="1600" spc="0" dirty="0" err="1" smtClean="0">
                <a:latin typeface="Calibri"/>
                <a:cs typeface="Calibri"/>
              </a:rPr>
              <a:t>s</a:t>
            </a:r>
            <a:r>
              <a:rPr sz="1600" spc="14" dirty="0" smtClean="0">
                <a:latin typeface="Calibri"/>
                <a:cs typeface="Calibri"/>
              </a:rPr>
              <a:t> </a:t>
            </a:r>
            <a:r>
              <a:rPr sz="1600" spc="0" dirty="0" smtClean="0">
                <a:latin typeface="Calibri"/>
                <a:cs typeface="Calibri"/>
              </a:rPr>
              <a:t>des</a:t>
            </a:r>
            <a:r>
              <a:rPr sz="1600" spc="-14" dirty="0" smtClean="0">
                <a:latin typeface="Calibri"/>
                <a:cs typeface="Calibri"/>
              </a:rPr>
              <a:t> </a:t>
            </a:r>
            <a:r>
              <a:rPr sz="1600" spc="-14" dirty="0" err="1" smtClean="0">
                <a:latin typeface="Calibri"/>
                <a:cs typeface="Calibri"/>
              </a:rPr>
              <a:t>S</a:t>
            </a:r>
            <a:r>
              <a:rPr sz="1600" spc="0" dirty="0" err="1" smtClean="0">
                <a:latin typeface="Calibri"/>
                <a:cs typeface="Calibri"/>
              </a:rPr>
              <a:t>u</a:t>
            </a:r>
            <a:r>
              <a:rPr sz="1600" spc="-50" dirty="0" err="1" smtClean="0">
                <a:latin typeface="Calibri"/>
                <a:cs typeface="Calibri"/>
              </a:rPr>
              <a:t>k</a:t>
            </a:r>
            <a:r>
              <a:rPr sz="1600" spc="0" dirty="0" err="1" smtClean="0">
                <a:latin typeface="Calibri"/>
                <a:cs typeface="Calibri"/>
              </a:rPr>
              <a:t>uk</a:t>
            </a:r>
            <a:r>
              <a:rPr sz="1600" spc="69" dirty="0" smtClean="0">
                <a:latin typeface="Calibri"/>
                <a:cs typeface="Calibri"/>
              </a:rPr>
              <a:t> </a:t>
            </a:r>
            <a:r>
              <a:rPr sz="1600" spc="0" dirty="0" err="1" smtClean="0">
                <a:latin typeface="Calibri"/>
                <a:cs typeface="Calibri"/>
              </a:rPr>
              <a:t>pe</a:t>
            </a:r>
            <a:r>
              <a:rPr sz="1600" spc="-34" dirty="0" err="1" smtClean="0">
                <a:latin typeface="Calibri"/>
                <a:cs typeface="Calibri"/>
              </a:rPr>
              <a:t>r</a:t>
            </a:r>
            <a:r>
              <a:rPr sz="1600" spc="0" dirty="0" err="1" smtClean="0">
                <a:latin typeface="Calibri"/>
                <a:cs typeface="Calibri"/>
              </a:rPr>
              <a:t>ço</a:t>
            </a:r>
            <a:r>
              <a:rPr sz="1600" spc="-9" dirty="0" err="1" smtClean="0">
                <a:latin typeface="Calibri"/>
                <a:cs typeface="Calibri"/>
              </a:rPr>
              <a:t>i</a:t>
            </a:r>
            <a:r>
              <a:rPr sz="1600" spc="0" dirty="0" err="1" smtClean="0">
                <a:latin typeface="Calibri"/>
                <a:cs typeface="Calibri"/>
              </a:rPr>
              <a:t>vent</a:t>
            </a:r>
            <a:r>
              <a:rPr sz="1600" spc="-14" dirty="0" smtClean="0">
                <a:latin typeface="Calibri"/>
                <a:cs typeface="Calibri"/>
              </a:rPr>
              <a:t> </a:t>
            </a:r>
            <a:r>
              <a:rPr sz="1600" spc="4" dirty="0" smtClean="0">
                <a:latin typeface="Calibri"/>
                <a:cs typeface="Calibri"/>
              </a:rPr>
              <a:t>un </a:t>
            </a:r>
            <a:r>
              <a:rPr sz="1600" b="1" spc="14" dirty="0" err="1" smtClean="0">
                <a:latin typeface="Calibri"/>
                <a:cs typeface="Calibri"/>
              </a:rPr>
              <a:t>mo</a:t>
            </a:r>
            <a:r>
              <a:rPr sz="1600" b="1" spc="-19" dirty="0" err="1" smtClean="0">
                <a:latin typeface="Calibri"/>
                <a:cs typeface="Calibri"/>
              </a:rPr>
              <a:t>un</a:t>
            </a:r>
            <a:r>
              <a:rPr sz="1600" b="1" spc="0" dirty="0" err="1" smtClean="0">
                <a:latin typeface="Calibri"/>
                <a:cs typeface="Calibri"/>
              </a:rPr>
              <a:t>t</a:t>
            </a:r>
            <a:r>
              <a:rPr sz="1600" b="1" spc="9" dirty="0" err="1" smtClean="0">
                <a:latin typeface="Calibri"/>
                <a:cs typeface="Calibri"/>
              </a:rPr>
              <a:t>a</a:t>
            </a:r>
            <a:r>
              <a:rPr sz="1600" b="1" spc="-19" dirty="0" err="1" smtClean="0">
                <a:latin typeface="Calibri"/>
                <a:cs typeface="Calibri"/>
              </a:rPr>
              <a:t>h</a:t>
            </a:r>
            <a:r>
              <a:rPr sz="1600" b="1" spc="4" dirty="0" err="1" smtClean="0">
                <a:latin typeface="Calibri"/>
                <a:cs typeface="Calibri"/>
              </a:rPr>
              <a:t>i</a:t>
            </a:r>
            <a:r>
              <a:rPr sz="1600" b="1" spc="0" dirty="0" err="1" smtClean="0">
                <a:latin typeface="Calibri"/>
                <a:cs typeface="Calibri"/>
              </a:rPr>
              <a:t>a</a:t>
            </a:r>
            <a:r>
              <a:rPr sz="1600" b="1" spc="-19" dirty="0" smtClean="0">
                <a:latin typeface="Calibri"/>
                <a:cs typeface="Calibri"/>
              </a:rPr>
              <a:t> </a:t>
            </a:r>
            <a:r>
              <a:rPr sz="1600" b="1" spc="-19" dirty="0" err="1" smtClean="0">
                <a:latin typeface="Calibri"/>
                <a:cs typeface="Calibri"/>
              </a:rPr>
              <a:t>b</a:t>
            </a:r>
            <a:r>
              <a:rPr sz="1600" b="1" spc="4" dirty="0" err="1" smtClean="0">
                <a:latin typeface="Calibri"/>
                <a:cs typeface="Calibri"/>
              </a:rPr>
              <a:t>i</a:t>
            </a:r>
            <a:r>
              <a:rPr sz="1600" b="1" spc="0" dirty="0" err="1" smtClean="0">
                <a:latin typeface="Calibri"/>
                <a:cs typeface="Calibri"/>
              </a:rPr>
              <a:t>t</a:t>
            </a:r>
            <a:r>
              <a:rPr sz="1600" b="1" spc="4" dirty="0" err="1" smtClean="0">
                <a:latin typeface="Calibri"/>
                <a:cs typeface="Calibri"/>
              </a:rPr>
              <a:t>ta</a:t>
            </a:r>
            <a:r>
              <a:rPr sz="1600" b="1" spc="14" dirty="0" err="1" smtClean="0">
                <a:latin typeface="Calibri"/>
                <a:cs typeface="Calibri"/>
              </a:rPr>
              <a:t>m</a:t>
            </a:r>
            <a:r>
              <a:rPr sz="1600" b="1" spc="4" dirty="0" err="1" smtClean="0">
                <a:latin typeface="Calibri"/>
                <a:cs typeface="Calibri"/>
              </a:rPr>
              <a:t>li</a:t>
            </a:r>
            <a:r>
              <a:rPr sz="1600" b="1" spc="0" dirty="0" err="1" smtClean="0">
                <a:latin typeface="Calibri"/>
                <a:cs typeface="Calibri"/>
              </a:rPr>
              <a:t>k</a:t>
            </a:r>
            <a:r>
              <a:rPr sz="1600" b="1" spc="0" dirty="0" smtClean="0">
                <a:latin typeface="Calibri"/>
                <a:cs typeface="Calibri"/>
              </a:rPr>
              <a:t>       </a:t>
            </a:r>
            <a:r>
              <a:rPr sz="1600" b="1" spc="114" dirty="0" smtClean="0">
                <a:latin typeface="Calibri"/>
                <a:cs typeface="Calibri"/>
              </a:rPr>
              <a:t> </a:t>
            </a:r>
            <a:r>
              <a:rPr sz="1600" spc="-9" dirty="0" err="1" smtClean="0">
                <a:latin typeface="Calibri"/>
                <a:cs typeface="Calibri"/>
              </a:rPr>
              <a:t>l</a:t>
            </a:r>
            <a:r>
              <a:rPr sz="1600" spc="0" dirty="0" err="1" smtClean="0">
                <a:latin typeface="Calibri"/>
                <a:cs typeface="Calibri"/>
              </a:rPr>
              <a:t>o</a:t>
            </a:r>
            <a:r>
              <a:rPr sz="1600" spc="-4" dirty="0" err="1" smtClean="0">
                <a:latin typeface="Calibri"/>
                <a:cs typeface="Calibri"/>
              </a:rPr>
              <a:t>u</a:t>
            </a:r>
            <a:r>
              <a:rPr sz="1600" spc="0" dirty="0" err="1" smtClean="0">
                <a:latin typeface="Calibri"/>
                <a:cs typeface="Calibri"/>
              </a:rPr>
              <a:t>e</a:t>
            </a:r>
            <a:r>
              <a:rPr lang="fr-FR" sz="1600" spc="0" dirty="0" smtClean="0">
                <a:latin typeface="Calibri"/>
                <a:cs typeface="Calibri"/>
              </a:rPr>
              <a:t>nt</a:t>
            </a:r>
            <a:r>
              <a:rPr sz="1600" spc="0" dirty="0" smtClean="0">
                <a:latin typeface="Calibri"/>
                <a:cs typeface="Calibri"/>
              </a:rPr>
              <a:t> </a:t>
            </a:r>
            <a:r>
              <a:rPr sz="1600" spc="-9" dirty="0" smtClean="0">
                <a:latin typeface="Calibri"/>
                <a:cs typeface="Calibri"/>
              </a:rPr>
              <a:t>l</a:t>
            </a:r>
            <a:r>
              <a:rPr sz="1600" spc="0" dirty="0" smtClean="0">
                <a:latin typeface="Calibri"/>
                <a:cs typeface="Calibri"/>
              </a:rPr>
              <a:t>e d</a:t>
            </a:r>
            <a:r>
              <a:rPr sz="1600" spc="-39" dirty="0" smtClean="0">
                <a:latin typeface="Calibri"/>
                <a:cs typeface="Calibri"/>
              </a:rPr>
              <a:t>r</a:t>
            </a:r>
            <a:r>
              <a:rPr sz="1600" spc="0" dirty="0" smtClean="0">
                <a:latin typeface="Calibri"/>
                <a:cs typeface="Calibri"/>
              </a:rPr>
              <a:t>o</a:t>
            </a:r>
            <a:r>
              <a:rPr sz="1600" spc="-14" dirty="0" smtClean="0">
                <a:latin typeface="Calibri"/>
                <a:cs typeface="Calibri"/>
              </a:rPr>
              <a:t>i</a:t>
            </a:r>
            <a:r>
              <a:rPr sz="1600" spc="0" dirty="0" smtClean="0">
                <a:latin typeface="Calibri"/>
                <a:cs typeface="Calibri"/>
              </a:rPr>
              <a:t>t</a:t>
            </a:r>
            <a:r>
              <a:rPr sz="1600" spc="59" dirty="0" smtClean="0">
                <a:latin typeface="Calibri"/>
                <a:cs typeface="Calibri"/>
              </a:rPr>
              <a:t> </a:t>
            </a:r>
            <a:r>
              <a:rPr sz="1600" spc="0" dirty="0" err="1" smtClean="0">
                <a:latin typeface="Calibri"/>
                <a:cs typeface="Calibri"/>
              </a:rPr>
              <a:t>d</a:t>
            </a:r>
            <a:r>
              <a:rPr sz="1600" spc="-34" dirty="0" err="1" smtClean="0">
                <a:latin typeface="Calibri"/>
                <a:cs typeface="Calibri"/>
              </a:rPr>
              <a:t>’</a:t>
            </a:r>
            <a:r>
              <a:rPr sz="1600" spc="0" dirty="0" err="1" smtClean="0">
                <a:latin typeface="Calibri"/>
                <a:cs typeface="Calibri"/>
              </a:rPr>
              <a:t>u</a:t>
            </a:r>
            <a:r>
              <a:rPr sz="1600" spc="9" dirty="0" err="1" smtClean="0">
                <a:latin typeface="Calibri"/>
                <a:cs typeface="Calibri"/>
              </a:rPr>
              <a:t>s</a:t>
            </a:r>
            <a:r>
              <a:rPr sz="1600" spc="-9" dirty="0" err="1" smtClean="0">
                <a:latin typeface="Calibri"/>
                <a:cs typeface="Calibri"/>
              </a:rPr>
              <a:t>f</a:t>
            </a:r>
            <a:r>
              <a:rPr sz="1600" spc="0" dirty="0" err="1" smtClean="0">
                <a:latin typeface="Calibri"/>
                <a:cs typeface="Calibri"/>
              </a:rPr>
              <a:t>ru</a:t>
            </a:r>
            <a:r>
              <a:rPr sz="1600" spc="-9" dirty="0" err="1" smtClean="0">
                <a:latin typeface="Calibri"/>
                <a:cs typeface="Calibri"/>
              </a:rPr>
              <a:t>i</a:t>
            </a:r>
            <a:r>
              <a:rPr sz="1600" spc="0" dirty="0" err="1" smtClean="0">
                <a:latin typeface="Calibri"/>
                <a:cs typeface="Calibri"/>
              </a:rPr>
              <a:t>t</a:t>
            </a:r>
            <a:r>
              <a:rPr sz="1600" spc="-14" dirty="0" smtClean="0">
                <a:latin typeface="Calibri"/>
                <a:cs typeface="Calibri"/>
              </a:rPr>
              <a:t> </a:t>
            </a:r>
            <a:r>
              <a:rPr sz="1600" spc="0" dirty="0" smtClean="0">
                <a:latin typeface="Calibri"/>
                <a:cs typeface="Calibri"/>
              </a:rPr>
              <a:t>à</a:t>
            </a:r>
            <a:r>
              <a:rPr sz="1600" spc="-4" dirty="0" smtClean="0">
                <a:latin typeface="Calibri"/>
                <a:cs typeface="Calibri"/>
              </a:rPr>
              <a:t> </a:t>
            </a:r>
            <a:r>
              <a:rPr sz="1600" spc="-9" dirty="0" err="1" smtClean="0">
                <a:latin typeface="Calibri"/>
                <a:cs typeface="Calibri"/>
              </a:rPr>
              <a:t>l</a:t>
            </a:r>
            <a:r>
              <a:rPr sz="1600" spc="4" dirty="0" err="1" smtClean="0">
                <a:latin typeface="Calibri"/>
                <a:cs typeface="Calibri"/>
              </a:rPr>
              <a:t>’</a:t>
            </a:r>
            <a:r>
              <a:rPr sz="1600" b="1" spc="-19" dirty="0" err="1" smtClean="0">
                <a:latin typeface="Calibri"/>
                <a:cs typeface="Calibri"/>
              </a:rPr>
              <a:t>E</a:t>
            </a:r>
            <a:r>
              <a:rPr sz="1600" b="1" spc="0" dirty="0" err="1" smtClean="0">
                <a:latin typeface="Calibri"/>
                <a:cs typeface="Calibri"/>
              </a:rPr>
              <a:t>t</a:t>
            </a:r>
            <a:r>
              <a:rPr sz="1600" b="1" spc="9" dirty="0" err="1" smtClean="0">
                <a:latin typeface="Calibri"/>
                <a:cs typeface="Calibri"/>
              </a:rPr>
              <a:t>a</a:t>
            </a:r>
            <a:r>
              <a:rPr sz="1600" b="1" spc="0" dirty="0" err="1" smtClean="0">
                <a:latin typeface="Calibri"/>
                <a:cs typeface="Calibri"/>
              </a:rPr>
              <a:t>t</a:t>
            </a:r>
            <a:r>
              <a:rPr sz="1600" b="1" spc="0" dirty="0" smtClean="0">
                <a:latin typeface="Calibri"/>
                <a:cs typeface="Calibri"/>
              </a:rPr>
              <a:t>     </a:t>
            </a:r>
            <a:r>
              <a:rPr sz="1600" b="1" spc="351" dirty="0" smtClean="0">
                <a:latin typeface="Calibri"/>
                <a:cs typeface="Calibri"/>
              </a:rPr>
              <a:t> </a:t>
            </a:r>
            <a:r>
              <a:rPr sz="1600" spc="-4" dirty="0" err="1" smtClean="0">
                <a:latin typeface="Calibri"/>
                <a:cs typeface="Calibri"/>
              </a:rPr>
              <a:t>l</a:t>
            </a:r>
            <a:r>
              <a:rPr sz="1600" spc="0" dirty="0" err="1" smtClean="0">
                <a:latin typeface="Calibri"/>
                <a:cs typeface="Calibri"/>
              </a:rPr>
              <a:t>o</a:t>
            </a:r>
            <a:r>
              <a:rPr sz="1600" spc="-9" dirty="0" err="1" smtClean="0">
                <a:latin typeface="Calibri"/>
                <a:cs typeface="Calibri"/>
              </a:rPr>
              <a:t>y</a:t>
            </a:r>
            <a:r>
              <a:rPr sz="1600" spc="0" dirty="0" err="1" smtClean="0">
                <a:latin typeface="Calibri"/>
                <a:cs typeface="Calibri"/>
              </a:rPr>
              <a:t>er</a:t>
            </a:r>
            <a:r>
              <a:rPr sz="1600" spc="0" dirty="0" smtClean="0">
                <a:latin typeface="Calibri"/>
                <a:cs typeface="Calibri"/>
              </a:rPr>
              <a:t> co</a:t>
            </a:r>
            <a:r>
              <a:rPr sz="1600" spc="-44" dirty="0" smtClean="0">
                <a:latin typeface="Calibri"/>
                <a:cs typeface="Calibri"/>
              </a:rPr>
              <a:t>n</a:t>
            </a:r>
            <a:r>
              <a:rPr sz="1600" spc="0" dirty="0" smtClean="0">
                <a:latin typeface="Calibri"/>
                <a:cs typeface="Calibri"/>
              </a:rPr>
              <a:t>venu</a:t>
            </a:r>
            <a:r>
              <a:rPr sz="1600" spc="-4" dirty="0" smtClean="0">
                <a:latin typeface="Calibri"/>
                <a:cs typeface="Calibri"/>
              </a:rPr>
              <a:t> </a:t>
            </a:r>
            <a:r>
              <a:rPr sz="1600" spc="0" dirty="0" smtClean="0">
                <a:latin typeface="Calibri"/>
                <a:cs typeface="Calibri"/>
              </a:rPr>
              <a:t>en</a:t>
            </a:r>
            <a:r>
              <a:rPr sz="1600" spc="-14" dirty="0" smtClean="0">
                <a:latin typeface="Calibri"/>
                <a:cs typeface="Calibri"/>
              </a:rPr>
              <a:t>t</a:t>
            </a:r>
            <a:r>
              <a:rPr sz="1600" spc="-39" dirty="0" smtClean="0">
                <a:latin typeface="Calibri"/>
                <a:cs typeface="Calibri"/>
              </a:rPr>
              <a:t>r</a:t>
            </a:r>
            <a:r>
              <a:rPr sz="1600" spc="0" dirty="0" smtClean="0">
                <a:latin typeface="Calibri"/>
                <a:cs typeface="Calibri"/>
              </a:rPr>
              <a:t>e </a:t>
            </a:r>
            <a:r>
              <a:rPr sz="1600" spc="-4" dirty="0" smtClean="0">
                <a:latin typeface="Calibri"/>
                <a:cs typeface="Calibri"/>
              </a:rPr>
              <a:t>l</a:t>
            </a:r>
            <a:r>
              <a:rPr sz="1600" spc="0" dirty="0" smtClean="0">
                <a:latin typeface="Calibri"/>
                <a:cs typeface="Calibri"/>
              </a:rPr>
              <a:t>es</a:t>
            </a:r>
            <a:r>
              <a:rPr sz="1600" spc="14" dirty="0" smtClean="0">
                <a:latin typeface="Calibri"/>
                <a:cs typeface="Calibri"/>
              </a:rPr>
              <a:t> </a:t>
            </a:r>
            <a:r>
              <a:rPr sz="1600" spc="0" dirty="0" smtClean="0">
                <a:latin typeface="Calibri"/>
                <a:cs typeface="Calibri"/>
              </a:rPr>
              <a:t>deux</a:t>
            </a:r>
            <a:r>
              <a:rPr sz="1600" spc="-14" dirty="0" smtClean="0">
                <a:latin typeface="Calibri"/>
                <a:cs typeface="Calibri"/>
              </a:rPr>
              <a:t> </a:t>
            </a:r>
            <a:r>
              <a:rPr sz="1600" spc="0" dirty="0" smtClean="0">
                <a:latin typeface="Calibri"/>
                <a:cs typeface="Calibri"/>
              </a:rPr>
              <a:t>p</a:t>
            </a:r>
            <a:r>
              <a:rPr sz="1600" spc="-9" dirty="0" smtClean="0">
                <a:latin typeface="Calibri"/>
                <a:cs typeface="Calibri"/>
              </a:rPr>
              <a:t>a</a:t>
            </a:r>
            <a:r>
              <a:rPr sz="1600" spc="0" dirty="0" smtClean="0">
                <a:latin typeface="Calibri"/>
                <a:cs typeface="Calibri"/>
              </a:rPr>
              <a:t>r</a:t>
            </a:r>
            <a:r>
              <a:rPr sz="1600" spc="-14" dirty="0" smtClean="0">
                <a:latin typeface="Calibri"/>
                <a:cs typeface="Calibri"/>
              </a:rPr>
              <a:t>t</a:t>
            </a:r>
            <a:r>
              <a:rPr sz="1600" spc="-4" dirty="0" smtClean="0">
                <a:latin typeface="Calibri"/>
                <a:cs typeface="Calibri"/>
              </a:rPr>
              <a:t>i</a:t>
            </a:r>
            <a:r>
              <a:rPr sz="1600" spc="0" dirty="0" smtClean="0">
                <a:latin typeface="Calibri"/>
                <a:cs typeface="Calibri"/>
              </a:rPr>
              <a:t>es </a:t>
            </a:r>
            <a:r>
              <a:rPr sz="1600" b="1" spc="-19" dirty="0" smtClean="0">
                <a:latin typeface="Calibri"/>
                <a:cs typeface="Calibri"/>
              </a:rPr>
              <a:t>(</a:t>
            </a:r>
            <a:r>
              <a:rPr sz="1600" b="1" spc="0" dirty="0" smtClean="0">
                <a:latin typeface="Calibri"/>
                <a:cs typeface="Calibri"/>
              </a:rPr>
              <a:t>Le</a:t>
            </a:r>
            <a:r>
              <a:rPr sz="1600" b="1" spc="4" dirty="0" smtClean="0">
                <a:latin typeface="Calibri"/>
                <a:cs typeface="Calibri"/>
              </a:rPr>
              <a:t>a</a:t>
            </a:r>
            <a:r>
              <a:rPr sz="1600" b="1" spc="0" dirty="0" smtClean="0">
                <a:latin typeface="Calibri"/>
                <a:cs typeface="Calibri"/>
              </a:rPr>
              <a:t>se</a:t>
            </a:r>
            <a:r>
              <a:rPr sz="1600" b="1" spc="-9" dirty="0" smtClean="0">
                <a:latin typeface="Calibri"/>
                <a:cs typeface="Calibri"/>
              </a:rPr>
              <a:t>-</a:t>
            </a:r>
            <a:r>
              <a:rPr sz="1600" b="1" spc="-19" dirty="0" smtClean="0">
                <a:latin typeface="Calibri"/>
                <a:cs typeface="Calibri"/>
              </a:rPr>
              <a:t>B</a:t>
            </a:r>
            <a:r>
              <a:rPr sz="1600" b="1" spc="9" dirty="0" smtClean="0">
                <a:latin typeface="Calibri"/>
                <a:cs typeface="Calibri"/>
              </a:rPr>
              <a:t>ac</a:t>
            </a:r>
            <a:r>
              <a:rPr sz="1600" b="1" spc="-9" dirty="0" smtClean="0">
                <a:latin typeface="Calibri"/>
                <a:cs typeface="Calibri"/>
              </a:rPr>
              <a:t>k</a:t>
            </a:r>
            <a:r>
              <a:rPr sz="1600" b="1" spc="0" dirty="0" smtClean="0">
                <a:latin typeface="Calibri"/>
                <a:cs typeface="Calibri"/>
              </a:rPr>
              <a:t>)</a:t>
            </a:r>
            <a:r>
              <a:rPr sz="1600" b="1" spc="19" dirty="0" smtClean="0">
                <a:latin typeface="Calibri"/>
                <a:cs typeface="Calibri"/>
              </a:rPr>
              <a:t> </a:t>
            </a:r>
            <a:r>
              <a:rPr sz="1600" b="1" spc="-19" dirty="0" smtClean="0">
                <a:latin typeface="Calibri"/>
                <a:cs typeface="Calibri"/>
              </a:rPr>
              <a:t>d</a:t>
            </a:r>
            <a:r>
              <a:rPr sz="1600" b="1" spc="-54" dirty="0" smtClean="0">
                <a:latin typeface="Calibri"/>
                <a:cs typeface="Calibri"/>
              </a:rPr>
              <a:t>’</a:t>
            </a:r>
            <a:r>
              <a:rPr sz="1600" b="1" spc="-19" dirty="0" smtClean="0">
                <a:latin typeface="Calibri"/>
                <a:cs typeface="Calibri"/>
              </a:rPr>
              <a:t>un</a:t>
            </a:r>
            <a:r>
              <a:rPr sz="1600" b="1" spc="0" dirty="0" smtClean="0">
                <a:latin typeface="Calibri"/>
                <a:cs typeface="Calibri"/>
              </a:rPr>
              <a:t>e            </a:t>
            </a:r>
            <a:r>
              <a:rPr sz="1600" b="1" spc="306" dirty="0" smtClean="0">
                <a:latin typeface="Calibri"/>
                <a:cs typeface="Calibri"/>
              </a:rPr>
              <a:t> </a:t>
            </a:r>
            <a:r>
              <a:rPr sz="1600" spc="0" dirty="0" smtClean="0">
                <a:latin typeface="Calibri"/>
                <a:cs typeface="Calibri"/>
              </a:rPr>
              <a:t>p</a:t>
            </a:r>
            <a:r>
              <a:rPr sz="1600" spc="-4" dirty="0" smtClean="0">
                <a:latin typeface="Calibri"/>
                <a:cs typeface="Calibri"/>
              </a:rPr>
              <a:t>a</a:t>
            </a:r>
            <a:r>
              <a:rPr sz="1600" spc="0" dirty="0" smtClean="0">
                <a:latin typeface="Calibri"/>
                <a:cs typeface="Calibri"/>
              </a:rPr>
              <a:t>r </a:t>
            </a:r>
            <a:r>
              <a:rPr sz="1600" spc="0" dirty="0" err="1" smtClean="0">
                <a:latin typeface="Calibri"/>
                <a:cs typeface="Calibri"/>
              </a:rPr>
              <a:t>une</a:t>
            </a:r>
            <a:r>
              <a:rPr sz="1600" spc="4" dirty="0" smtClean="0">
                <a:latin typeface="Calibri"/>
                <a:cs typeface="Calibri"/>
              </a:rPr>
              <a:t> </a:t>
            </a:r>
            <a:r>
              <a:rPr sz="1600" spc="0" dirty="0" err="1" smtClean="0">
                <a:latin typeface="Calibri"/>
                <a:cs typeface="Calibri"/>
              </a:rPr>
              <a:t>I</a:t>
            </a:r>
            <a:r>
              <a:rPr sz="1600" spc="9" dirty="0" err="1" smtClean="0">
                <a:latin typeface="Calibri"/>
                <a:cs typeface="Calibri"/>
              </a:rPr>
              <a:t>j</a:t>
            </a:r>
            <a:r>
              <a:rPr sz="1600" spc="0" dirty="0" err="1" smtClean="0">
                <a:latin typeface="Calibri"/>
                <a:cs typeface="Calibri"/>
              </a:rPr>
              <a:t>a</a:t>
            </a:r>
            <a:r>
              <a:rPr sz="1600" spc="-39" dirty="0" err="1" smtClean="0">
                <a:latin typeface="Calibri"/>
                <a:cs typeface="Calibri"/>
              </a:rPr>
              <a:t>r</a:t>
            </a:r>
            <a:r>
              <a:rPr sz="1600" spc="0" dirty="0" err="1" smtClean="0">
                <a:latin typeface="Calibri"/>
                <a:cs typeface="Calibri"/>
              </a:rPr>
              <a:t>a</a:t>
            </a:r>
            <a:r>
              <a:rPr sz="1600" spc="-4" dirty="0" smtClean="0">
                <a:latin typeface="Calibri"/>
                <a:cs typeface="Calibri"/>
              </a:rPr>
              <a:t> </a:t>
            </a:r>
            <a:r>
              <a:rPr sz="1600" spc="0" dirty="0" err="1" smtClean="0">
                <a:latin typeface="Calibri"/>
                <a:cs typeface="Calibri"/>
              </a:rPr>
              <a:t>moun</a:t>
            </a:r>
            <a:r>
              <a:rPr sz="1600" spc="-14" dirty="0" err="1" smtClean="0">
                <a:latin typeface="Calibri"/>
                <a:cs typeface="Calibri"/>
              </a:rPr>
              <a:t>t</a:t>
            </a:r>
            <a:r>
              <a:rPr sz="1600" spc="-4" dirty="0" err="1" smtClean="0">
                <a:latin typeface="Calibri"/>
                <a:cs typeface="Calibri"/>
              </a:rPr>
              <a:t>a</a:t>
            </a:r>
            <a:r>
              <a:rPr sz="1600" spc="0" dirty="0" err="1" smtClean="0">
                <a:latin typeface="Calibri"/>
                <a:cs typeface="Calibri"/>
              </a:rPr>
              <a:t>h</a:t>
            </a:r>
            <a:r>
              <a:rPr sz="1600" spc="-9" dirty="0" err="1" smtClean="0">
                <a:latin typeface="Calibri"/>
                <a:cs typeface="Calibri"/>
              </a:rPr>
              <a:t>i</a:t>
            </a:r>
            <a:r>
              <a:rPr sz="1600" spc="0" dirty="0" err="1" smtClean="0">
                <a:latin typeface="Calibri"/>
                <a:cs typeface="Calibri"/>
              </a:rPr>
              <a:t>a</a:t>
            </a:r>
            <a:r>
              <a:rPr sz="1600" spc="0" dirty="0" smtClean="0">
                <a:latin typeface="Calibri"/>
                <a:cs typeface="Calibri"/>
              </a:rPr>
              <a:t>          </a:t>
            </a:r>
            <a:r>
              <a:rPr sz="1600" spc="89" dirty="0" smtClean="0">
                <a:latin typeface="Calibri"/>
                <a:cs typeface="Calibri"/>
              </a:rPr>
              <a:t> </a:t>
            </a:r>
            <a:r>
              <a:rPr lang="fr-FR" sz="1600" dirty="0">
                <a:latin typeface="Calibri"/>
                <a:cs typeface="Calibri"/>
              </a:rPr>
              <a:t> </a:t>
            </a:r>
            <a:r>
              <a:rPr sz="1600" spc="-14" dirty="0" smtClean="0">
                <a:latin typeface="Calibri"/>
                <a:cs typeface="Calibri"/>
              </a:rPr>
              <a:t> </a:t>
            </a:r>
            <a:r>
              <a:rPr sz="1600" spc="-9" dirty="0" smtClean="0">
                <a:latin typeface="Calibri"/>
                <a:cs typeface="Calibri"/>
              </a:rPr>
              <a:t>l</a:t>
            </a:r>
            <a:r>
              <a:rPr sz="1600" spc="0" dirty="0" smtClean="0">
                <a:latin typeface="Calibri"/>
                <a:cs typeface="Calibri"/>
              </a:rPr>
              <a:t>’</a:t>
            </a:r>
            <a:r>
              <a:rPr sz="1600" spc="19" dirty="0" smtClean="0">
                <a:latin typeface="Calibri"/>
                <a:cs typeface="Calibri"/>
              </a:rPr>
              <a:t>E</a:t>
            </a:r>
            <a:r>
              <a:rPr sz="1600" spc="-14" dirty="0" smtClean="0">
                <a:latin typeface="Calibri"/>
                <a:cs typeface="Calibri"/>
              </a:rPr>
              <a:t>t</a:t>
            </a:r>
            <a:r>
              <a:rPr sz="1600" spc="-4" dirty="0" smtClean="0">
                <a:latin typeface="Calibri"/>
                <a:cs typeface="Calibri"/>
              </a:rPr>
              <a:t>a</a:t>
            </a:r>
            <a:r>
              <a:rPr sz="1600" spc="0" dirty="0" smtClean="0">
                <a:latin typeface="Calibri"/>
                <a:cs typeface="Calibri"/>
              </a:rPr>
              <a:t>t</a:t>
            </a:r>
            <a:r>
              <a:rPr sz="1600" spc="-14" dirty="0" smtClean="0">
                <a:latin typeface="Calibri"/>
                <a:cs typeface="Calibri"/>
              </a:rPr>
              <a:t> </a:t>
            </a:r>
            <a:r>
              <a:rPr sz="1600" spc="-9" dirty="0" smtClean="0">
                <a:latin typeface="Calibri"/>
                <a:cs typeface="Calibri"/>
              </a:rPr>
              <a:t>a</a:t>
            </a:r>
            <a:r>
              <a:rPr sz="1600" spc="0" dirty="0" smtClean="0">
                <a:latin typeface="Calibri"/>
                <a:cs typeface="Calibri"/>
              </a:rPr>
              <a:t>cqu</a:t>
            </a:r>
            <a:r>
              <a:rPr sz="1600" spc="-4" dirty="0" smtClean="0">
                <a:latin typeface="Calibri"/>
                <a:cs typeface="Calibri"/>
              </a:rPr>
              <a:t>i</a:t>
            </a:r>
            <a:r>
              <a:rPr sz="1600" spc="0" dirty="0" smtClean="0">
                <a:latin typeface="Calibri"/>
                <a:cs typeface="Calibri"/>
              </a:rPr>
              <a:t>e</a:t>
            </a:r>
            <a:r>
              <a:rPr sz="1600" spc="4" dirty="0" smtClean="0">
                <a:latin typeface="Calibri"/>
                <a:cs typeface="Calibri"/>
              </a:rPr>
              <a:t>r</a:t>
            </a:r>
            <a:r>
              <a:rPr sz="1600" spc="0" dirty="0" smtClean="0">
                <a:latin typeface="Calibri"/>
                <a:cs typeface="Calibri"/>
              </a:rPr>
              <a:t>t</a:t>
            </a:r>
            <a:r>
              <a:rPr sz="1600" spc="-14" dirty="0" smtClean="0">
                <a:latin typeface="Calibri"/>
                <a:cs typeface="Calibri"/>
              </a:rPr>
              <a:t> </a:t>
            </a:r>
            <a:r>
              <a:rPr sz="1600" spc="-9" dirty="0" smtClean="0">
                <a:latin typeface="Calibri"/>
                <a:cs typeface="Calibri"/>
              </a:rPr>
              <a:t>l</a:t>
            </a:r>
            <a:r>
              <a:rPr sz="1600" spc="0" dirty="0" smtClean="0">
                <a:latin typeface="Calibri"/>
                <a:cs typeface="Calibri"/>
              </a:rPr>
              <a:t>e d</a:t>
            </a:r>
            <a:r>
              <a:rPr sz="1600" spc="-34" dirty="0" smtClean="0">
                <a:latin typeface="Calibri"/>
                <a:cs typeface="Calibri"/>
              </a:rPr>
              <a:t>r</a:t>
            </a:r>
            <a:r>
              <a:rPr sz="1600" spc="0" dirty="0" smtClean="0">
                <a:latin typeface="Calibri"/>
                <a:cs typeface="Calibri"/>
              </a:rPr>
              <a:t>o</a:t>
            </a:r>
            <a:r>
              <a:rPr sz="1600" spc="-9" dirty="0" smtClean="0">
                <a:latin typeface="Calibri"/>
                <a:cs typeface="Calibri"/>
              </a:rPr>
              <a:t>i</a:t>
            </a:r>
            <a:r>
              <a:rPr sz="1600" spc="0" dirty="0" smtClean="0">
                <a:latin typeface="Calibri"/>
                <a:cs typeface="Calibri"/>
              </a:rPr>
              <a:t>t</a:t>
            </a:r>
            <a:r>
              <a:rPr sz="1600" spc="19" dirty="0" smtClean="0">
                <a:latin typeface="Calibri"/>
                <a:cs typeface="Calibri"/>
              </a:rPr>
              <a:t> </a:t>
            </a:r>
            <a:r>
              <a:rPr sz="1600" spc="0" dirty="0" smtClean="0">
                <a:latin typeface="Calibri"/>
                <a:cs typeface="Calibri"/>
              </a:rPr>
              <a:t>d</a:t>
            </a:r>
            <a:r>
              <a:rPr sz="1600" spc="-39" dirty="0" smtClean="0">
                <a:latin typeface="Calibri"/>
                <a:cs typeface="Calibri"/>
              </a:rPr>
              <a:t>’</a:t>
            </a:r>
            <a:r>
              <a:rPr lang="fr-FR" sz="1600" spc="0" dirty="0" smtClean="0">
                <a:latin typeface="Calibri"/>
                <a:cs typeface="Calibri"/>
              </a:rPr>
              <a:t>exploitation</a:t>
            </a:r>
            <a:r>
              <a:rPr sz="1600" spc="0" dirty="0" smtClean="0">
                <a:latin typeface="Calibri"/>
                <a:cs typeface="Calibri"/>
              </a:rPr>
              <a:t> </a:t>
            </a:r>
            <a:endParaRPr sz="1600" dirty="0">
              <a:latin typeface="Calibri"/>
              <a:cs typeface="Calibri"/>
            </a:endParaRPr>
          </a:p>
          <a:p>
            <a:pPr marL="448367">
              <a:lnSpc>
                <a:spcPts val="2042"/>
              </a:lnSpc>
            </a:pPr>
            <a:r>
              <a:rPr sz="2400" b="1" spc="-14" baseline="1706" dirty="0" smtClean="0">
                <a:latin typeface="Calibri"/>
                <a:cs typeface="Calibri"/>
              </a:rPr>
              <a:t>du</a:t>
            </a:r>
            <a:r>
              <a:rPr sz="2400" b="1" spc="-9" baseline="1706" dirty="0" smtClean="0">
                <a:latin typeface="Calibri"/>
                <a:cs typeface="Calibri"/>
              </a:rPr>
              <a:t>r</a:t>
            </a:r>
            <a:r>
              <a:rPr sz="2400" b="1" spc="0" baseline="1706" dirty="0" smtClean="0">
                <a:latin typeface="Calibri"/>
                <a:cs typeface="Calibri"/>
              </a:rPr>
              <a:t>ée</a:t>
            </a:r>
            <a:r>
              <a:rPr sz="2400" b="1" spc="29" baseline="1706" dirty="0" smtClean="0">
                <a:latin typeface="Calibri"/>
                <a:cs typeface="Calibri"/>
              </a:rPr>
              <a:t> </a:t>
            </a:r>
            <a:r>
              <a:rPr sz="2400" b="1" spc="-14" baseline="1706" dirty="0" smtClean="0">
                <a:latin typeface="Calibri"/>
                <a:cs typeface="Calibri"/>
              </a:rPr>
              <a:t>d</a:t>
            </a:r>
            <a:r>
              <a:rPr sz="2400" b="1" spc="0" baseline="1706" dirty="0" smtClean="0">
                <a:latin typeface="Calibri"/>
                <a:cs typeface="Calibri"/>
              </a:rPr>
              <a:t>e</a:t>
            </a:r>
            <a:r>
              <a:rPr sz="2400" b="1" spc="24" baseline="1706" dirty="0" smtClean="0">
                <a:latin typeface="Calibri"/>
                <a:cs typeface="Calibri"/>
              </a:rPr>
              <a:t> </a:t>
            </a:r>
            <a:r>
              <a:rPr sz="2400" b="1" spc="0" baseline="1706" dirty="0" smtClean="0">
                <a:latin typeface="Calibri"/>
                <a:cs typeface="Calibri"/>
              </a:rPr>
              <a:t>5</a:t>
            </a:r>
            <a:r>
              <a:rPr sz="2400" b="1" spc="-14" baseline="1706" dirty="0" smtClean="0">
                <a:latin typeface="Calibri"/>
                <a:cs typeface="Calibri"/>
              </a:rPr>
              <a:t> </a:t>
            </a:r>
            <a:r>
              <a:rPr sz="2400" b="1" spc="4" baseline="1706" dirty="0" smtClean="0">
                <a:latin typeface="Calibri"/>
                <a:cs typeface="Calibri"/>
              </a:rPr>
              <a:t>a</a:t>
            </a:r>
            <a:r>
              <a:rPr sz="2400" b="1" spc="-19" baseline="1706" dirty="0" smtClean="0">
                <a:latin typeface="Calibri"/>
                <a:cs typeface="Calibri"/>
              </a:rPr>
              <a:t>n</a:t>
            </a:r>
            <a:r>
              <a:rPr sz="2400" b="1" spc="0" baseline="1706" dirty="0" smtClean="0">
                <a:latin typeface="Calibri"/>
                <a:cs typeface="Calibri"/>
              </a:rPr>
              <a:t>s                               </a:t>
            </a:r>
            <a:r>
              <a:rPr sz="2400" b="1" spc="159" baseline="1706" dirty="0" smtClean="0">
                <a:latin typeface="Calibri"/>
                <a:cs typeface="Calibri"/>
              </a:rPr>
              <a:t> </a:t>
            </a:r>
            <a:r>
              <a:rPr sz="2400" spc="0" baseline="1706" dirty="0" err="1" smtClean="0">
                <a:latin typeface="Calibri"/>
                <a:cs typeface="Calibri"/>
              </a:rPr>
              <a:t>b</a:t>
            </a:r>
            <a:r>
              <a:rPr sz="2400" spc="-9" baseline="1706" dirty="0" err="1" smtClean="0">
                <a:latin typeface="Calibri"/>
                <a:cs typeface="Calibri"/>
              </a:rPr>
              <a:t>i</a:t>
            </a:r>
            <a:r>
              <a:rPr sz="2400" spc="-54" baseline="1706" dirty="0" err="1" smtClean="0">
                <a:latin typeface="Calibri"/>
                <a:cs typeface="Calibri"/>
              </a:rPr>
              <a:t>t</a:t>
            </a:r>
            <a:r>
              <a:rPr sz="2400" spc="-19" baseline="1706" dirty="0" err="1" smtClean="0">
                <a:latin typeface="Calibri"/>
                <a:cs typeface="Calibri"/>
              </a:rPr>
              <a:t>t</a:t>
            </a:r>
            <a:r>
              <a:rPr sz="2400" spc="-4" baseline="1706" dirty="0" err="1" smtClean="0">
                <a:latin typeface="Calibri"/>
                <a:cs typeface="Calibri"/>
              </a:rPr>
              <a:t>a</a:t>
            </a:r>
            <a:r>
              <a:rPr sz="2400" spc="0" baseline="1706" dirty="0" err="1" smtClean="0">
                <a:latin typeface="Calibri"/>
                <a:cs typeface="Calibri"/>
              </a:rPr>
              <a:t>m</a:t>
            </a:r>
            <a:r>
              <a:rPr sz="2400" spc="-4" baseline="1706" dirty="0" err="1" smtClean="0">
                <a:latin typeface="Calibri"/>
                <a:cs typeface="Calibri"/>
              </a:rPr>
              <a:t>li</a:t>
            </a:r>
            <a:r>
              <a:rPr sz="2400" spc="0" baseline="1706" dirty="0" err="1" smtClean="0">
                <a:latin typeface="Calibri"/>
                <a:cs typeface="Calibri"/>
              </a:rPr>
              <a:t>k</a:t>
            </a:r>
            <a:r>
              <a:rPr sz="2400" spc="0" baseline="1706" dirty="0" smtClean="0">
                <a:latin typeface="Calibri"/>
                <a:cs typeface="Calibri"/>
              </a:rPr>
              <a:t>                                          </a:t>
            </a:r>
            <a:endParaRPr sz="1600" dirty="0" smtClean="0">
              <a:latin typeface="Arial"/>
              <a:cs typeface="Arial"/>
            </a:endParaRPr>
          </a:p>
          <a:p>
            <a:pPr marL="5119173">
              <a:lnSpc>
                <a:spcPct val="101725"/>
              </a:lnSpc>
              <a:spcBef>
                <a:spcPts val="1837"/>
              </a:spcBef>
            </a:pPr>
            <a:r>
              <a:rPr sz="1600" spc="4" dirty="0" err="1" smtClean="0">
                <a:latin typeface="Calibri"/>
                <a:cs typeface="Calibri"/>
              </a:rPr>
              <a:t>L</a:t>
            </a:r>
            <a:r>
              <a:rPr sz="1600" spc="0" dirty="0" err="1" smtClean="0">
                <a:latin typeface="Calibri"/>
                <a:cs typeface="Calibri"/>
              </a:rPr>
              <a:t>evée</a:t>
            </a:r>
            <a:r>
              <a:rPr sz="1600" spc="-39" dirty="0" smtClean="0">
                <a:latin typeface="Calibri"/>
                <a:cs typeface="Calibri"/>
              </a:rPr>
              <a:t> </a:t>
            </a:r>
            <a:r>
              <a:rPr lang="fr-FR" sz="1600" spc="-39" dirty="0" smtClean="0">
                <a:latin typeface="Calibri"/>
                <a:cs typeface="Calibri"/>
              </a:rPr>
              <a:t> </a:t>
            </a:r>
            <a:r>
              <a:rPr sz="1600" spc="0" dirty="0" smtClean="0">
                <a:latin typeface="Calibri"/>
                <a:cs typeface="Calibri"/>
              </a:rPr>
              <a:t>de </a:t>
            </a:r>
            <a:r>
              <a:rPr sz="1600" spc="-9" dirty="0" err="1" smtClean="0">
                <a:latin typeface="Calibri"/>
                <a:cs typeface="Calibri"/>
              </a:rPr>
              <a:t>l</a:t>
            </a:r>
            <a:r>
              <a:rPr sz="1600" spc="-119" dirty="0" err="1" smtClean="0">
                <a:latin typeface="Calibri"/>
                <a:cs typeface="Calibri"/>
              </a:rPr>
              <a:t>’</a:t>
            </a:r>
            <a:r>
              <a:rPr sz="1600" spc="0" dirty="0" err="1" smtClean="0">
                <a:latin typeface="Calibri"/>
                <a:cs typeface="Calibri"/>
              </a:rPr>
              <a:t>o</a:t>
            </a:r>
            <a:r>
              <a:rPr sz="1600" spc="-4" dirty="0" err="1" smtClean="0">
                <a:latin typeface="Calibri"/>
                <a:cs typeface="Calibri"/>
              </a:rPr>
              <a:t>p</a:t>
            </a:r>
            <a:r>
              <a:rPr sz="1600" spc="-19" dirty="0" err="1" smtClean="0">
                <a:latin typeface="Calibri"/>
                <a:cs typeface="Calibri"/>
              </a:rPr>
              <a:t>t</a:t>
            </a:r>
            <a:r>
              <a:rPr sz="1600" spc="-9" dirty="0" err="1" smtClean="0">
                <a:latin typeface="Calibri"/>
                <a:cs typeface="Calibri"/>
              </a:rPr>
              <a:t>i</a:t>
            </a:r>
            <a:r>
              <a:rPr sz="1600" spc="0" dirty="0" err="1" smtClean="0">
                <a:latin typeface="Calibri"/>
                <a:cs typeface="Calibri"/>
              </a:rPr>
              <a:t>on</a:t>
            </a:r>
            <a:r>
              <a:rPr sz="1600" spc="29" dirty="0" smtClean="0">
                <a:latin typeface="Calibri"/>
                <a:cs typeface="Calibri"/>
              </a:rPr>
              <a:t> </a:t>
            </a:r>
            <a:r>
              <a:rPr sz="1600" spc="0" dirty="0" err="1" smtClean="0">
                <a:latin typeface="Calibri"/>
                <a:cs typeface="Calibri"/>
              </a:rPr>
              <a:t>d</a:t>
            </a:r>
            <a:r>
              <a:rPr sz="1600" spc="-119" dirty="0" err="1" smtClean="0">
                <a:latin typeface="Calibri"/>
                <a:cs typeface="Calibri"/>
              </a:rPr>
              <a:t>’</a:t>
            </a:r>
            <a:r>
              <a:rPr sz="1600" spc="-9" dirty="0" err="1" smtClean="0">
                <a:latin typeface="Calibri"/>
                <a:cs typeface="Calibri"/>
              </a:rPr>
              <a:t>a</a:t>
            </a:r>
            <a:r>
              <a:rPr sz="1600" spc="0" dirty="0" err="1" smtClean="0">
                <a:latin typeface="Calibri"/>
                <a:cs typeface="Calibri"/>
              </a:rPr>
              <a:t>ch</a:t>
            </a:r>
            <a:r>
              <a:rPr sz="1600" spc="-4" dirty="0" err="1" smtClean="0">
                <a:latin typeface="Calibri"/>
                <a:cs typeface="Calibri"/>
              </a:rPr>
              <a:t>a</a:t>
            </a:r>
            <a:r>
              <a:rPr sz="1600" spc="0" dirty="0" err="1" smtClean="0">
                <a:latin typeface="Calibri"/>
                <a:cs typeface="Calibri"/>
              </a:rPr>
              <a:t>t</a:t>
            </a:r>
            <a:r>
              <a:rPr sz="1600" spc="-14" dirty="0" smtClean="0">
                <a:latin typeface="Calibri"/>
                <a:cs typeface="Calibri"/>
              </a:rPr>
              <a:t> </a:t>
            </a:r>
            <a:r>
              <a:rPr sz="1600" spc="0" dirty="0" smtClean="0">
                <a:latin typeface="Calibri"/>
                <a:cs typeface="Calibri"/>
              </a:rPr>
              <a:t>p</a:t>
            </a:r>
            <a:r>
              <a:rPr sz="1600" spc="-9" dirty="0" smtClean="0">
                <a:latin typeface="Calibri"/>
                <a:cs typeface="Calibri"/>
              </a:rPr>
              <a:t>a</a:t>
            </a:r>
            <a:r>
              <a:rPr sz="1600" spc="0" dirty="0" smtClean="0">
                <a:latin typeface="Calibri"/>
                <a:cs typeface="Calibri"/>
              </a:rPr>
              <a:t>r</a:t>
            </a:r>
            <a:r>
              <a:rPr sz="1600" spc="34" dirty="0" smtClean="0">
                <a:latin typeface="Calibri"/>
                <a:cs typeface="Calibri"/>
              </a:rPr>
              <a:t> </a:t>
            </a:r>
            <a:r>
              <a:rPr sz="1600" spc="-9" dirty="0" err="1" smtClean="0">
                <a:latin typeface="Calibri"/>
                <a:cs typeface="Calibri"/>
              </a:rPr>
              <a:t>l</a:t>
            </a:r>
            <a:r>
              <a:rPr sz="1600" spc="0" dirty="0" err="1" smtClean="0">
                <a:latin typeface="Calibri"/>
                <a:cs typeface="Calibri"/>
              </a:rPr>
              <a:t>’</a:t>
            </a:r>
            <a:r>
              <a:rPr sz="1600" spc="14" dirty="0" err="1" smtClean="0">
                <a:latin typeface="Calibri"/>
                <a:cs typeface="Calibri"/>
              </a:rPr>
              <a:t>E</a:t>
            </a:r>
            <a:r>
              <a:rPr sz="1600" spc="-19" dirty="0" err="1" smtClean="0">
                <a:latin typeface="Calibri"/>
                <a:cs typeface="Calibri"/>
              </a:rPr>
              <a:t>t</a:t>
            </a:r>
            <a:r>
              <a:rPr sz="1600" spc="-9" dirty="0" err="1" smtClean="0">
                <a:latin typeface="Calibri"/>
                <a:cs typeface="Calibri"/>
              </a:rPr>
              <a:t>a</a:t>
            </a:r>
            <a:r>
              <a:rPr sz="1600" spc="-19" dirty="0" err="1" smtClean="0">
                <a:latin typeface="Calibri"/>
                <a:cs typeface="Calibri"/>
              </a:rPr>
              <a:t>t</a:t>
            </a:r>
            <a:r>
              <a:rPr sz="1600" spc="0" dirty="0" smtClean="0">
                <a:latin typeface="Calibri"/>
                <a:cs typeface="Calibri"/>
              </a:rPr>
              <a:t>,</a:t>
            </a:r>
            <a:endParaRPr sz="1600" dirty="0" smtClean="0">
              <a:latin typeface="Calibri"/>
              <a:cs typeface="Calibri"/>
            </a:endParaRPr>
          </a:p>
          <a:p>
            <a:pPr marL="428047">
              <a:lnSpc>
                <a:spcPts val="2903"/>
              </a:lnSpc>
              <a:spcBef>
                <a:spcPts val="938"/>
              </a:spcBef>
            </a:pPr>
            <a:r>
              <a:rPr sz="1600" b="1" spc="-19" dirty="0" smtClean="0">
                <a:latin typeface="Calibri"/>
                <a:cs typeface="Calibri"/>
              </a:rPr>
              <a:t>d</a:t>
            </a:r>
            <a:r>
              <a:rPr sz="1600" b="1" spc="-9" dirty="0" smtClean="0">
                <a:latin typeface="Calibri"/>
                <a:cs typeface="Calibri"/>
              </a:rPr>
              <a:t>r</a:t>
            </a:r>
            <a:r>
              <a:rPr sz="1600" b="1" spc="19" dirty="0" smtClean="0">
                <a:latin typeface="Calibri"/>
                <a:cs typeface="Calibri"/>
              </a:rPr>
              <a:t>o</a:t>
            </a:r>
            <a:r>
              <a:rPr sz="1600" b="1" spc="4" dirty="0" smtClean="0">
                <a:latin typeface="Calibri"/>
                <a:cs typeface="Calibri"/>
              </a:rPr>
              <a:t>i</a:t>
            </a:r>
            <a:r>
              <a:rPr sz="1600" b="1" spc="0" dirty="0" smtClean="0">
                <a:latin typeface="Calibri"/>
                <a:cs typeface="Calibri"/>
              </a:rPr>
              <a:t>t </a:t>
            </a:r>
            <a:r>
              <a:rPr sz="1600" b="1" spc="-14" dirty="0" smtClean="0">
                <a:latin typeface="Calibri"/>
                <a:cs typeface="Calibri"/>
              </a:rPr>
              <a:t>d</a:t>
            </a:r>
            <a:r>
              <a:rPr sz="1600" b="1" spc="-54" dirty="0" smtClean="0">
                <a:latin typeface="Calibri"/>
                <a:cs typeface="Calibri"/>
              </a:rPr>
              <a:t>’</a:t>
            </a:r>
            <a:r>
              <a:rPr sz="1600" b="1" spc="-19" dirty="0" smtClean="0">
                <a:latin typeface="Calibri"/>
                <a:cs typeface="Calibri"/>
              </a:rPr>
              <a:t>u</a:t>
            </a:r>
            <a:r>
              <a:rPr sz="1600" b="1" spc="0" dirty="0" smtClean="0">
                <a:latin typeface="Calibri"/>
                <a:cs typeface="Calibri"/>
              </a:rPr>
              <a:t>s</a:t>
            </a:r>
            <a:r>
              <a:rPr sz="1600" b="1" spc="-14" dirty="0" smtClean="0">
                <a:latin typeface="Calibri"/>
                <a:cs typeface="Calibri"/>
              </a:rPr>
              <a:t>u</a:t>
            </a:r>
            <a:r>
              <a:rPr sz="1600" b="1" spc="9" dirty="0" smtClean="0">
                <a:latin typeface="Calibri"/>
                <a:cs typeface="Calibri"/>
              </a:rPr>
              <a:t>f</a:t>
            </a:r>
            <a:r>
              <a:rPr sz="1600" b="1" spc="-9" dirty="0" smtClean="0">
                <a:latin typeface="Calibri"/>
                <a:cs typeface="Calibri"/>
              </a:rPr>
              <a:t>r</a:t>
            </a:r>
            <a:r>
              <a:rPr sz="1600" b="1" spc="-19" dirty="0" smtClean="0">
                <a:latin typeface="Calibri"/>
                <a:cs typeface="Calibri"/>
              </a:rPr>
              <a:t>u</a:t>
            </a:r>
            <a:r>
              <a:rPr sz="1600" b="1" spc="4" dirty="0" smtClean="0">
                <a:latin typeface="Calibri"/>
                <a:cs typeface="Calibri"/>
              </a:rPr>
              <a:t>i</a:t>
            </a:r>
            <a:r>
              <a:rPr sz="1600" b="1" spc="0" dirty="0" smtClean="0">
                <a:latin typeface="Calibri"/>
                <a:cs typeface="Calibri"/>
              </a:rPr>
              <a:t>t              </a:t>
            </a:r>
            <a:r>
              <a:rPr sz="1600" b="1" spc="139" dirty="0" smtClean="0">
                <a:latin typeface="Calibri"/>
                <a:cs typeface="Calibri"/>
              </a:rPr>
              <a:t> </a:t>
            </a:r>
            <a:r>
              <a:rPr sz="2400" spc="0" baseline="32426" dirty="0" smtClean="0">
                <a:latin typeface="Calibri"/>
                <a:cs typeface="Calibri"/>
              </a:rPr>
              <a:t>d</a:t>
            </a:r>
            <a:r>
              <a:rPr sz="2400" spc="-39" baseline="32426" dirty="0" smtClean="0">
                <a:latin typeface="Calibri"/>
                <a:cs typeface="Calibri"/>
              </a:rPr>
              <a:t>r</a:t>
            </a:r>
            <a:r>
              <a:rPr sz="2400" spc="0" baseline="32426" dirty="0" smtClean="0">
                <a:latin typeface="Calibri"/>
                <a:cs typeface="Calibri"/>
              </a:rPr>
              <a:t>o</a:t>
            </a:r>
            <a:r>
              <a:rPr sz="2400" spc="-9" baseline="32426" dirty="0" smtClean="0">
                <a:latin typeface="Calibri"/>
                <a:cs typeface="Calibri"/>
              </a:rPr>
              <a:t>i</a:t>
            </a:r>
            <a:r>
              <a:rPr sz="2400" spc="0" baseline="32426" dirty="0" smtClean="0">
                <a:latin typeface="Calibri"/>
                <a:cs typeface="Calibri"/>
              </a:rPr>
              <a:t>t</a:t>
            </a:r>
            <a:r>
              <a:rPr sz="2400" spc="19" baseline="32426" dirty="0" smtClean="0">
                <a:latin typeface="Calibri"/>
                <a:cs typeface="Calibri"/>
              </a:rPr>
              <a:t> </a:t>
            </a:r>
            <a:r>
              <a:rPr sz="2400" spc="0" baseline="32426" dirty="0" smtClean="0">
                <a:latin typeface="Calibri"/>
                <a:cs typeface="Calibri"/>
              </a:rPr>
              <a:t>d</a:t>
            </a:r>
            <a:r>
              <a:rPr sz="2400" spc="-39" baseline="32426" dirty="0" smtClean="0">
                <a:latin typeface="Calibri"/>
                <a:cs typeface="Calibri"/>
              </a:rPr>
              <a:t>’</a:t>
            </a:r>
            <a:r>
              <a:rPr sz="2400" spc="0" baseline="32426" dirty="0" smtClean="0">
                <a:latin typeface="Calibri"/>
                <a:cs typeface="Calibri"/>
              </a:rPr>
              <a:t>u</a:t>
            </a:r>
            <a:r>
              <a:rPr sz="2400" spc="14" baseline="32426" dirty="0" smtClean="0">
                <a:latin typeface="Calibri"/>
                <a:cs typeface="Calibri"/>
              </a:rPr>
              <a:t>s</a:t>
            </a:r>
            <a:r>
              <a:rPr sz="2400" spc="0" baseline="32426" dirty="0" smtClean="0">
                <a:latin typeface="Calibri"/>
                <a:cs typeface="Calibri"/>
              </a:rPr>
              <a:t>u</a:t>
            </a:r>
            <a:r>
              <a:rPr sz="2400" spc="-9" baseline="32426" dirty="0" smtClean="0">
                <a:latin typeface="Calibri"/>
                <a:cs typeface="Calibri"/>
              </a:rPr>
              <a:t>f</a:t>
            </a:r>
            <a:r>
              <a:rPr sz="2400" spc="0" baseline="32426" dirty="0" smtClean="0">
                <a:latin typeface="Calibri"/>
                <a:cs typeface="Calibri"/>
              </a:rPr>
              <a:t>ru</a:t>
            </a:r>
            <a:r>
              <a:rPr sz="2400" spc="-4" baseline="32426" dirty="0" smtClean="0">
                <a:latin typeface="Calibri"/>
                <a:cs typeface="Calibri"/>
              </a:rPr>
              <a:t>i</a:t>
            </a:r>
            <a:r>
              <a:rPr sz="2400" spc="0" baseline="32426" dirty="0" smtClean="0">
                <a:latin typeface="Calibri"/>
                <a:cs typeface="Calibri"/>
              </a:rPr>
              <a:t>t</a:t>
            </a:r>
            <a:r>
              <a:rPr sz="2400" spc="-14" baseline="32426" dirty="0" smtClean="0">
                <a:latin typeface="Calibri"/>
                <a:cs typeface="Calibri"/>
              </a:rPr>
              <a:t> </a:t>
            </a:r>
            <a:r>
              <a:rPr sz="2400" spc="-9" baseline="32426" dirty="0" smtClean="0">
                <a:latin typeface="Calibri"/>
                <a:cs typeface="Calibri"/>
              </a:rPr>
              <a:t>a</a:t>
            </a:r>
            <a:r>
              <a:rPr sz="2400" spc="0" baseline="32426" dirty="0" smtClean="0">
                <a:latin typeface="Calibri"/>
                <a:cs typeface="Calibri"/>
              </a:rPr>
              <a:t>u</a:t>
            </a:r>
            <a:r>
              <a:rPr sz="2400" spc="34" baseline="32426" dirty="0" smtClean="0">
                <a:latin typeface="Calibri"/>
                <a:cs typeface="Calibri"/>
              </a:rPr>
              <a:t> </a:t>
            </a:r>
            <a:r>
              <a:rPr sz="2400" spc="0" baseline="32426" dirty="0" smtClean="0">
                <a:latin typeface="Calibri"/>
                <a:cs typeface="Calibri"/>
              </a:rPr>
              <a:t>p</a:t>
            </a:r>
            <a:r>
              <a:rPr sz="2400" spc="-39" baseline="32426" dirty="0" smtClean="0">
                <a:latin typeface="Calibri"/>
                <a:cs typeface="Calibri"/>
              </a:rPr>
              <a:t>r</a:t>
            </a:r>
            <a:r>
              <a:rPr sz="2400" spc="0" baseline="32426" dirty="0" smtClean="0">
                <a:latin typeface="Calibri"/>
                <a:cs typeface="Calibri"/>
              </a:rPr>
              <a:t>o</a:t>
            </a:r>
            <a:r>
              <a:rPr sz="2400" spc="-9" baseline="32426" dirty="0" smtClean="0">
                <a:latin typeface="Calibri"/>
                <a:cs typeface="Calibri"/>
              </a:rPr>
              <a:t>fi</a:t>
            </a:r>
            <a:r>
              <a:rPr sz="2400" spc="0" baseline="32426" dirty="0" smtClean="0">
                <a:latin typeface="Calibri"/>
                <a:cs typeface="Calibri"/>
              </a:rPr>
              <a:t>t</a:t>
            </a:r>
            <a:r>
              <a:rPr sz="2400" spc="19" baseline="32426" dirty="0" smtClean="0">
                <a:latin typeface="Calibri"/>
                <a:cs typeface="Calibri"/>
              </a:rPr>
              <a:t> </a:t>
            </a:r>
            <a:r>
              <a:rPr sz="2400" spc="0" baseline="32426" dirty="0" smtClean="0">
                <a:latin typeface="Calibri"/>
                <a:cs typeface="Calibri"/>
              </a:rPr>
              <a:t>de           </a:t>
            </a:r>
            <a:r>
              <a:rPr sz="2400" spc="316" baseline="32426" dirty="0" smtClean="0">
                <a:latin typeface="Calibri"/>
                <a:cs typeface="Calibri"/>
              </a:rPr>
              <a:t> </a:t>
            </a:r>
            <a:r>
              <a:rPr sz="1600" spc="0" dirty="0" smtClean="0">
                <a:latin typeface="Calibri"/>
                <a:cs typeface="Calibri"/>
              </a:rPr>
              <a:t>p</a:t>
            </a:r>
            <a:r>
              <a:rPr lang="fr-FR" sz="1600" spc="0" dirty="0" err="1" smtClean="0">
                <a:latin typeface="Calibri"/>
                <a:cs typeface="Calibri"/>
              </a:rPr>
              <a:t>leine</a:t>
            </a:r>
            <a:r>
              <a:rPr lang="fr-FR" sz="1600" spc="0" dirty="0" smtClean="0">
                <a:latin typeface="Calibri"/>
                <a:cs typeface="Calibri"/>
              </a:rPr>
              <a:t> p</a:t>
            </a:r>
            <a:r>
              <a:rPr sz="1600" spc="-39" dirty="0" err="1" smtClean="0">
                <a:latin typeface="Calibri"/>
                <a:cs typeface="Calibri"/>
              </a:rPr>
              <a:t>r</a:t>
            </a:r>
            <a:r>
              <a:rPr sz="1600" spc="0" dirty="0" err="1" smtClean="0">
                <a:latin typeface="Calibri"/>
                <a:cs typeface="Calibri"/>
              </a:rPr>
              <a:t>o</a:t>
            </a:r>
            <a:r>
              <a:rPr sz="1600" spc="-4" dirty="0" err="1" smtClean="0">
                <a:latin typeface="Calibri"/>
                <a:cs typeface="Calibri"/>
              </a:rPr>
              <a:t>p</a:t>
            </a:r>
            <a:r>
              <a:rPr sz="1600" spc="0" dirty="0" err="1" smtClean="0">
                <a:latin typeface="Calibri"/>
                <a:cs typeface="Calibri"/>
              </a:rPr>
              <a:t>r</a:t>
            </a:r>
            <a:r>
              <a:rPr sz="1600" spc="-9" dirty="0" err="1" smtClean="0">
                <a:latin typeface="Calibri"/>
                <a:cs typeface="Calibri"/>
              </a:rPr>
              <a:t>i</a:t>
            </a:r>
            <a:r>
              <a:rPr sz="1600" spc="0" dirty="0" err="1" smtClean="0">
                <a:latin typeface="Calibri"/>
                <a:cs typeface="Calibri"/>
              </a:rPr>
              <a:t>é</a:t>
            </a:r>
            <a:r>
              <a:rPr sz="1600" spc="-14" dirty="0" err="1" smtClean="0">
                <a:latin typeface="Calibri"/>
                <a:cs typeface="Calibri"/>
              </a:rPr>
              <a:t>t</a:t>
            </a:r>
            <a:r>
              <a:rPr sz="1600" spc="0" dirty="0" err="1" smtClean="0">
                <a:latin typeface="Calibri"/>
                <a:cs typeface="Calibri"/>
              </a:rPr>
              <a:t>é</a:t>
            </a:r>
            <a:r>
              <a:rPr sz="1600" spc="39" dirty="0" smtClean="0">
                <a:latin typeface="Calibri"/>
                <a:cs typeface="Calibri"/>
              </a:rPr>
              <a:t> </a:t>
            </a:r>
            <a:r>
              <a:rPr lang="fr-FR" sz="1600" dirty="0" smtClean="0">
                <a:latin typeface="Calibri"/>
                <a:cs typeface="Calibri"/>
              </a:rPr>
              <a:t>sur </a:t>
            </a:r>
            <a:r>
              <a:rPr sz="1600" spc="0" dirty="0" smtClean="0">
                <a:latin typeface="Calibri"/>
                <a:cs typeface="Calibri"/>
              </a:rPr>
              <a:t> </a:t>
            </a:r>
            <a:r>
              <a:rPr sz="1600" spc="-9" dirty="0" err="1" smtClean="0">
                <a:latin typeface="Calibri"/>
                <a:cs typeface="Calibri"/>
              </a:rPr>
              <a:t>l</a:t>
            </a:r>
            <a:r>
              <a:rPr sz="1600" spc="-119" dirty="0" err="1" smtClean="0">
                <a:latin typeface="Calibri"/>
                <a:cs typeface="Calibri"/>
              </a:rPr>
              <a:t>’</a:t>
            </a:r>
            <a:r>
              <a:rPr sz="1600" spc="-9" dirty="0" err="1" smtClean="0">
                <a:latin typeface="Calibri"/>
                <a:cs typeface="Calibri"/>
              </a:rPr>
              <a:t>a</a:t>
            </a:r>
            <a:r>
              <a:rPr sz="1600" spc="0" dirty="0" err="1" smtClean="0">
                <a:latin typeface="Calibri"/>
                <a:cs typeface="Calibri"/>
              </a:rPr>
              <a:t>c</a:t>
            </a:r>
            <a:r>
              <a:rPr sz="1600" spc="-14" dirty="0" err="1" smtClean="0">
                <a:latin typeface="Calibri"/>
                <a:cs typeface="Calibri"/>
              </a:rPr>
              <a:t>t</a:t>
            </a:r>
            <a:r>
              <a:rPr sz="1600" spc="-9" dirty="0" err="1" smtClean="0">
                <a:latin typeface="Calibri"/>
                <a:cs typeface="Calibri"/>
              </a:rPr>
              <a:t>i</a:t>
            </a:r>
            <a:r>
              <a:rPr sz="1600" spc="0" dirty="0" err="1" smtClean="0">
                <a:latin typeface="Calibri"/>
                <a:cs typeface="Calibri"/>
              </a:rPr>
              <a:t>f</a:t>
            </a:r>
            <a:r>
              <a:rPr sz="1600" spc="29" dirty="0" smtClean="0">
                <a:latin typeface="Calibri"/>
                <a:cs typeface="Calibri"/>
              </a:rPr>
              <a:t> </a:t>
            </a:r>
            <a:r>
              <a:rPr sz="1600" spc="9" dirty="0" smtClean="0">
                <a:latin typeface="Calibri"/>
                <a:cs typeface="Calibri"/>
              </a:rPr>
              <a:t>s</a:t>
            </a:r>
            <a:r>
              <a:rPr sz="1600" spc="0" dirty="0" smtClean="0">
                <a:latin typeface="Calibri"/>
                <a:cs typeface="Calibri"/>
              </a:rPr>
              <a:t>o</a:t>
            </a:r>
            <a:r>
              <a:rPr sz="1600" spc="-4" dirty="0" smtClean="0">
                <a:latin typeface="Calibri"/>
                <a:cs typeface="Calibri"/>
              </a:rPr>
              <a:t>u</a:t>
            </a:r>
            <a:r>
              <a:rPr sz="1600" spc="25" dirty="0" smtClean="0">
                <a:latin typeface="Calibri"/>
                <a:cs typeface="Calibri"/>
              </a:rPr>
              <a:t>s</a:t>
            </a:r>
            <a:r>
              <a:rPr sz="1600" spc="0" dirty="0" smtClean="0">
                <a:latin typeface="Calibri"/>
                <a:cs typeface="Calibri"/>
              </a:rPr>
              <a:t>-</a:t>
            </a:r>
            <a:endParaRPr sz="1600" dirty="0">
              <a:latin typeface="Calibri"/>
              <a:cs typeface="Calibri"/>
            </a:endParaRPr>
          </a:p>
        </p:txBody>
      </p:sp>
      <p:sp>
        <p:nvSpPr>
          <p:cNvPr id="73" name="TextBox 72"/>
          <p:cNvSpPr txBox="1"/>
          <p:nvPr/>
        </p:nvSpPr>
        <p:spPr>
          <a:xfrm>
            <a:off x="539552" y="636367"/>
            <a:ext cx="8282460" cy="523220"/>
          </a:xfrm>
          <a:prstGeom prst="rect">
            <a:avLst/>
          </a:prstGeom>
          <a:noFill/>
        </p:spPr>
        <p:txBody>
          <a:bodyPr wrap="none" rtlCol="0">
            <a:spAutoFit/>
          </a:bodyPr>
          <a:lstStyle/>
          <a:p>
            <a:r>
              <a:rPr lang="fr-FR" sz="2800" dirty="0" smtClean="0"/>
              <a:t>Emission de </a:t>
            </a:r>
            <a:r>
              <a:rPr lang="fr-FR" sz="2800" dirty="0" err="1" smtClean="0"/>
              <a:t>sukuk</a:t>
            </a:r>
            <a:r>
              <a:rPr lang="fr-FR" sz="2800" dirty="0" smtClean="0"/>
              <a:t> gouvernementaux de type </a:t>
            </a:r>
            <a:r>
              <a:rPr lang="fr-FR" sz="2800" dirty="0" err="1" smtClean="0"/>
              <a:t>leas</a:t>
            </a:r>
            <a:r>
              <a:rPr lang="fr-FR" sz="2800" dirty="0" smtClean="0"/>
              <a:t>-back </a:t>
            </a:r>
            <a:endParaRPr lang="fr-FR" sz="2800" dirty="0"/>
          </a:p>
        </p:txBody>
      </p:sp>
    </p:spTree>
    <p:extLst>
      <p:ext uri="{BB962C8B-B14F-4D97-AF65-F5344CB8AC3E}">
        <p14:creationId xmlns:p14="http://schemas.microsoft.com/office/powerpoint/2010/main" val="214544307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pPr>
              <a:defRPr/>
            </a:pPr>
            <a:fld id="{395448F5-BA14-41E0-90A4-BE1EFEB9CBB6}" type="slidenum">
              <a:rPr lang="fr-FR" smtClean="0"/>
              <a:pPr>
                <a:defRPr/>
              </a:pPr>
              <a:t>42</a:t>
            </a:fld>
            <a:endParaRPr lang="fr-FR"/>
          </a:p>
        </p:txBody>
      </p:sp>
      <p:sp>
        <p:nvSpPr>
          <p:cNvPr id="2" name="Titre 1"/>
          <p:cNvSpPr>
            <a:spLocks noGrp="1"/>
          </p:cNvSpPr>
          <p:nvPr>
            <p:ph type="ctrTitle" idx="4294967295"/>
          </p:nvPr>
        </p:nvSpPr>
        <p:spPr>
          <a:xfrm>
            <a:off x="0" y="0"/>
            <a:ext cx="9144000" cy="6858000"/>
          </a:xfrm>
        </p:spPr>
        <p:txBody>
          <a:bodyPr>
            <a:normAutofit fontScale="90000"/>
          </a:bodyPr>
          <a:lstStyle/>
          <a:p>
            <a:pPr marL="342900" indent="-342900" algn="l" eaLnBrk="1" hangingPunct="1">
              <a:buFont typeface="Wingdings" panose="05000000000000000000" pitchFamily="2" charset="2"/>
              <a:buChar char="§"/>
              <a:defRPr/>
            </a:pPr>
            <a:r>
              <a:rPr lang="fr-FR" sz="2400" dirty="0" smtClean="0">
                <a:effectLst>
                  <a:outerShdw blurRad="38100" dist="38100" dir="2700000" algn="tl">
                    <a:srgbClr val="C0C0C0"/>
                  </a:outerShdw>
                </a:effectLst>
              </a:rPr>
              <a:t/>
            </a:r>
            <a:br>
              <a:rPr lang="fr-FR" sz="2400" dirty="0" smtClean="0">
                <a:effectLst>
                  <a:outerShdw blurRad="38100" dist="38100" dir="2700000" algn="tl">
                    <a:srgbClr val="C0C0C0"/>
                  </a:outerShdw>
                </a:effectLst>
              </a:rPr>
            </a:br>
            <a:r>
              <a:rPr lang="fr-FR" sz="2400" dirty="0">
                <a:effectLst>
                  <a:outerShdw blurRad="38100" dist="38100" dir="2700000" algn="tl">
                    <a:srgbClr val="C0C0C0"/>
                  </a:outerShdw>
                </a:effectLst>
              </a:rPr>
              <a:t/>
            </a:r>
            <a:br>
              <a:rPr lang="fr-FR" sz="2400" dirty="0">
                <a:effectLst>
                  <a:outerShdw blurRad="38100" dist="38100" dir="2700000" algn="tl">
                    <a:srgbClr val="C0C0C0"/>
                  </a:outerShdw>
                </a:effectLst>
              </a:rPr>
            </a:br>
            <a:r>
              <a:rPr lang="fr-FR" sz="2400" dirty="0" smtClean="0">
                <a:effectLst>
                  <a:outerShdw blurRad="38100" dist="38100" dir="2700000" algn="tl">
                    <a:srgbClr val="C0C0C0"/>
                  </a:outerShdw>
                </a:effectLst>
              </a:rPr>
              <a:t/>
            </a:r>
            <a:br>
              <a:rPr lang="fr-FR" sz="2400" dirty="0" smtClean="0">
                <a:effectLst>
                  <a:outerShdw blurRad="38100" dist="38100" dir="2700000" algn="tl">
                    <a:srgbClr val="C0C0C0"/>
                  </a:outerShdw>
                </a:effectLst>
              </a:rPr>
            </a:br>
            <a:r>
              <a:rPr lang="fr-FR" sz="2400" dirty="0">
                <a:effectLst>
                  <a:outerShdw blurRad="38100" dist="38100" dir="2700000" algn="tl">
                    <a:srgbClr val="C0C0C0"/>
                  </a:outerShdw>
                </a:effectLst>
              </a:rPr>
              <a:t/>
            </a:r>
            <a:br>
              <a:rPr lang="fr-FR" sz="2400" dirty="0">
                <a:effectLst>
                  <a:outerShdw blurRad="38100" dist="38100" dir="2700000" algn="tl">
                    <a:srgbClr val="C0C0C0"/>
                  </a:outerShdw>
                </a:effectLst>
              </a:rPr>
            </a:br>
            <a:r>
              <a:rPr lang="fr-FR" sz="2400" dirty="0" smtClean="0">
                <a:effectLst>
                  <a:outerShdw blurRad="38100" dist="38100" dir="2700000" algn="tl">
                    <a:srgbClr val="C0C0C0"/>
                  </a:outerShdw>
                </a:effectLst>
              </a:rPr>
              <a:t>               </a:t>
            </a:r>
            <a:r>
              <a:rPr lang="fr-FR" sz="2400" b="1" dirty="0" smtClean="0">
                <a:effectLst>
                  <a:outerShdw blurRad="38100" dist="38100" dir="2700000" algn="tl">
                    <a:srgbClr val="C0C0C0"/>
                  </a:outerShdw>
                </a:effectLst>
              </a:rPr>
              <a:t>Emission </a:t>
            </a:r>
            <a:r>
              <a:rPr lang="fr-FR" sz="2400" b="1" dirty="0" smtClean="0">
                <a:effectLst>
                  <a:outerShdw blurRad="38100" dist="38100" dir="2700000" algn="tl">
                    <a:srgbClr val="C0C0C0"/>
                  </a:outerShdw>
                </a:effectLst>
              </a:rPr>
              <a:t>de titres participatifs privés </a:t>
            </a:r>
            <a:r>
              <a:rPr lang="fr-FR" sz="2400" b="1" dirty="0" err="1" smtClean="0">
                <a:effectLst>
                  <a:outerShdw blurRad="38100" dist="38100" dir="2700000" algn="tl">
                    <a:srgbClr val="C0C0C0"/>
                  </a:outerShdw>
                </a:effectLst>
              </a:rPr>
              <a:t>shari’a</a:t>
            </a:r>
            <a:r>
              <a:rPr lang="fr-FR" sz="2400" b="1" dirty="0" smtClean="0">
                <a:effectLst>
                  <a:outerShdw blurRad="38100" dist="38100" dir="2700000" algn="tl">
                    <a:srgbClr val="C0C0C0"/>
                  </a:outerShdw>
                </a:effectLst>
              </a:rPr>
              <a:t> compatibles</a:t>
            </a:r>
            <a:r>
              <a:rPr lang="fr-FR" sz="2400" dirty="0" smtClean="0">
                <a:effectLst>
                  <a:outerShdw blurRad="38100" dist="38100" dir="2700000" algn="tl">
                    <a:srgbClr val="C0C0C0"/>
                  </a:outerShdw>
                </a:effectLst>
              </a:rPr>
              <a:t/>
            </a:r>
            <a:br>
              <a:rPr lang="fr-FR" sz="2400" dirty="0" smtClean="0">
                <a:effectLst>
                  <a:outerShdw blurRad="38100" dist="38100" dir="2700000" algn="tl">
                    <a:srgbClr val="C0C0C0"/>
                  </a:outerShdw>
                </a:effectLst>
              </a:rPr>
            </a:br>
            <a:r>
              <a:rPr lang="fr-FR" sz="2400" dirty="0">
                <a:effectLst>
                  <a:outerShdw blurRad="38100" dist="38100" dir="2700000" algn="tl">
                    <a:srgbClr val="C0C0C0"/>
                  </a:outerShdw>
                </a:effectLst>
              </a:rPr>
              <a:t/>
            </a:r>
            <a:br>
              <a:rPr lang="fr-FR" sz="2400" dirty="0">
                <a:effectLst>
                  <a:outerShdw blurRad="38100" dist="38100" dir="2700000" algn="tl">
                    <a:srgbClr val="C0C0C0"/>
                  </a:outerShdw>
                </a:effectLst>
              </a:rPr>
            </a:br>
            <a:r>
              <a:rPr lang="fr-FR" sz="2400" dirty="0" smtClean="0">
                <a:effectLst>
                  <a:outerShdw blurRad="38100" dist="38100" dir="2700000" algn="tl">
                    <a:srgbClr val="C0C0C0"/>
                  </a:outerShdw>
                </a:effectLst>
              </a:rPr>
              <a:t>Titres </a:t>
            </a:r>
            <a:r>
              <a:rPr lang="fr-FR" sz="2400" dirty="0" smtClean="0">
                <a:effectLst>
                  <a:outerShdw blurRad="38100" dist="38100" dir="2700000" algn="tl">
                    <a:srgbClr val="C0C0C0"/>
                  </a:outerShdw>
                </a:effectLst>
              </a:rPr>
              <a:t>de dette subordonnée comportant une rémunération fixe et une partie variable remboursable après cinq ans ou à l’initiative de l’émetteur</a:t>
            </a:r>
            <a:br>
              <a:rPr lang="fr-FR" sz="2400" dirty="0" smtClean="0">
                <a:effectLst>
                  <a:outerShdw blurRad="38100" dist="38100" dir="2700000" algn="tl">
                    <a:srgbClr val="C0C0C0"/>
                  </a:outerShdw>
                </a:effectLst>
              </a:rPr>
            </a:br>
            <a:r>
              <a:rPr lang="fr-FR" sz="2400" dirty="0">
                <a:effectLst>
                  <a:outerShdw blurRad="38100" dist="38100" dir="2700000" algn="tl">
                    <a:srgbClr val="C0C0C0"/>
                  </a:outerShdw>
                </a:effectLst>
              </a:rPr>
              <a:t/>
            </a:r>
            <a:br>
              <a:rPr lang="fr-FR" sz="2400" dirty="0">
                <a:effectLst>
                  <a:outerShdw blurRad="38100" dist="38100" dir="2700000" algn="tl">
                    <a:srgbClr val="C0C0C0"/>
                  </a:outerShdw>
                </a:effectLst>
              </a:rPr>
            </a:br>
            <a:r>
              <a:rPr lang="fr-FR" sz="2400" b="1" dirty="0" smtClean="0">
                <a:effectLst>
                  <a:outerShdw blurRad="38100" dist="38100" dir="2700000" algn="tl">
                    <a:srgbClr val="C0C0C0"/>
                  </a:outerShdw>
                </a:effectLst>
              </a:rPr>
              <a:t>Problèmes </a:t>
            </a:r>
            <a:r>
              <a:rPr lang="fr-FR" sz="2400" b="1" dirty="0" err="1" smtClean="0">
                <a:effectLst>
                  <a:outerShdw blurRad="38100" dist="38100" dir="2700000" algn="tl">
                    <a:srgbClr val="C0C0C0"/>
                  </a:outerShdw>
                </a:effectLst>
              </a:rPr>
              <a:t>shari’a</a:t>
            </a:r>
            <a:r>
              <a:rPr lang="fr-FR" sz="2400" b="1" dirty="0" smtClean="0">
                <a:effectLst>
                  <a:outerShdw blurRad="38100" dist="38100" dir="2700000" algn="tl">
                    <a:srgbClr val="C0C0C0"/>
                  </a:outerShdw>
                </a:effectLst>
              </a:rPr>
              <a:t>:</a:t>
            </a:r>
            <a:r>
              <a:rPr lang="fr-FR" sz="2400" dirty="0" smtClean="0">
                <a:effectLst>
                  <a:outerShdw blurRad="38100" dist="38100" dir="2700000" algn="tl">
                    <a:srgbClr val="C0C0C0"/>
                  </a:outerShdw>
                </a:effectLst>
              </a:rPr>
              <a:t/>
            </a:r>
            <a:br>
              <a:rPr lang="fr-FR" sz="2400" dirty="0" smtClean="0">
                <a:effectLst>
                  <a:outerShdw blurRad="38100" dist="38100" dir="2700000" algn="tl">
                    <a:srgbClr val="C0C0C0"/>
                  </a:outerShdw>
                </a:effectLst>
              </a:rPr>
            </a:br>
            <a:r>
              <a:rPr lang="fr-FR" sz="2400" dirty="0" smtClean="0">
                <a:effectLst>
                  <a:outerShdw blurRad="38100" dist="38100" dir="2700000" algn="tl">
                    <a:srgbClr val="C0C0C0"/>
                  </a:outerShdw>
                </a:effectLst>
              </a:rPr>
              <a:t/>
            </a:r>
            <a:br>
              <a:rPr lang="fr-FR" sz="2400" dirty="0" smtClean="0">
                <a:effectLst>
                  <a:outerShdw blurRad="38100" dist="38100" dir="2700000" algn="tl">
                    <a:srgbClr val="C0C0C0"/>
                  </a:outerShdw>
                </a:effectLst>
              </a:rPr>
            </a:br>
            <a:r>
              <a:rPr lang="fr-FR" sz="2400" dirty="0">
                <a:effectLst>
                  <a:outerShdw blurRad="38100" dist="38100" dir="2700000" algn="tl">
                    <a:srgbClr val="C0C0C0"/>
                  </a:outerShdw>
                </a:effectLst>
              </a:rPr>
              <a:t>T</a:t>
            </a:r>
            <a:r>
              <a:rPr lang="fr-FR" sz="2400" dirty="0" smtClean="0">
                <a:effectLst>
                  <a:outerShdw blurRad="38100" dist="38100" dir="2700000" algn="tl">
                    <a:srgbClr val="C0C0C0"/>
                  </a:outerShdw>
                </a:effectLst>
              </a:rPr>
              <a:t>itres </a:t>
            </a:r>
            <a:r>
              <a:rPr lang="fr-FR" sz="2400" dirty="0" smtClean="0">
                <a:effectLst>
                  <a:outerShdw blurRad="38100" dist="38100" dir="2700000" algn="tl">
                    <a:srgbClr val="C0C0C0"/>
                  </a:outerShdw>
                </a:effectLst>
              </a:rPr>
              <a:t>de </a:t>
            </a:r>
            <a:r>
              <a:rPr lang="fr-FR" sz="2400" dirty="0" smtClean="0">
                <a:effectLst>
                  <a:outerShdw blurRad="38100" dist="38100" dir="2700000" algn="tl">
                    <a:srgbClr val="C0C0C0"/>
                  </a:outerShdw>
                </a:effectLst>
              </a:rPr>
              <a:t>dette donc non négoci</a:t>
            </a:r>
            <a:r>
              <a:rPr lang="fr-FR" sz="2400" dirty="0" smtClean="0">
                <a:effectLst>
                  <a:outerShdw blurRad="38100" dist="38100" dir="2700000" algn="tl">
                    <a:srgbClr val="C0C0C0"/>
                  </a:outerShdw>
                </a:effectLst>
              </a:rPr>
              <a:t>ables et non </a:t>
            </a:r>
            <a:r>
              <a:rPr lang="fr-FR" sz="2400" dirty="0" err="1" smtClean="0">
                <a:effectLst>
                  <a:outerShdw blurRad="38100" dist="38100" dir="2700000" algn="tl">
                    <a:srgbClr val="C0C0C0"/>
                  </a:outerShdw>
                </a:effectLst>
              </a:rPr>
              <a:t>rémunérables</a:t>
            </a:r>
            <a:r>
              <a:rPr lang="fr-FR" sz="2400" dirty="0" smtClean="0">
                <a:effectLst>
                  <a:outerShdw blurRad="38100" dist="38100" dir="2700000" algn="tl">
                    <a:srgbClr val="C0C0C0"/>
                  </a:outerShdw>
                </a:effectLst>
              </a:rPr>
              <a:t> </a:t>
            </a:r>
            <a:r>
              <a:rPr lang="fr-FR" sz="2400" dirty="0" smtClean="0">
                <a:effectLst>
                  <a:outerShdw blurRad="38100" dist="38100" dir="2700000" algn="tl">
                    <a:srgbClr val="C0C0C0"/>
                  </a:outerShdw>
                </a:effectLst>
              </a:rPr>
              <a:t/>
            </a:r>
            <a:br>
              <a:rPr lang="fr-FR" sz="2400" dirty="0" smtClean="0">
                <a:effectLst>
                  <a:outerShdw blurRad="38100" dist="38100" dir="2700000" algn="tl">
                    <a:srgbClr val="C0C0C0"/>
                  </a:outerShdw>
                </a:effectLst>
              </a:rPr>
            </a:br>
            <a:r>
              <a:rPr lang="fr-FR" sz="2400" dirty="0">
                <a:effectLst>
                  <a:outerShdw blurRad="38100" dist="38100" dir="2700000" algn="tl">
                    <a:srgbClr val="C0C0C0"/>
                  </a:outerShdw>
                </a:effectLst>
              </a:rPr>
              <a:t/>
            </a:r>
            <a:br>
              <a:rPr lang="fr-FR" sz="2400" dirty="0">
                <a:effectLst>
                  <a:outerShdw blurRad="38100" dist="38100" dir="2700000" algn="tl">
                    <a:srgbClr val="C0C0C0"/>
                  </a:outerShdw>
                </a:effectLst>
              </a:rPr>
            </a:br>
            <a:r>
              <a:rPr lang="fr-FR" sz="2400" dirty="0">
                <a:effectLst>
                  <a:outerShdw blurRad="38100" dist="38100" dir="2700000" algn="tl">
                    <a:srgbClr val="C0C0C0"/>
                  </a:outerShdw>
                </a:effectLst>
              </a:rPr>
              <a:t>P</a:t>
            </a:r>
            <a:r>
              <a:rPr lang="fr-FR" sz="2400" dirty="0" smtClean="0">
                <a:effectLst>
                  <a:outerShdw blurRad="38100" dist="38100" dir="2700000" algn="tl">
                    <a:srgbClr val="C0C0C0"/>
                  </a:outerShdw>
                </a:effectLst>
              </a:rPr>
              <a:t>artie fixe de la rémunération incompatible avec le principe participatif</a:t>
            </a:r>
            <a:br>
              <a:rPr lang="fr-FR" sz="2400" dirty="0" smtClean="0">
                <a:effectLst>
                  <a:outerShdw blurRad="38100" dist="38100" dir="2700000" algn="tl">
                    <a:srgbClr val="C0C0C0"/>
                  </a:outerShdw>
                </a:effectLst>
              </a:rPr>
            </a:br>
            <a:r>
              <a:rPr lang="fr-FR" sz="2400" dirty="0">
                <a:effectLst>
                  <a:outerShdw blurRad="38100" dist="38100" dir="2700000" algn="tl">
                    <a:srgbClr val="C0C0C0"/>
                  </a:outerShdw>
                </a:effectLst>
              </a:rPr>
              <a:t/>
            </a:r>
            <a:br>
              <a:rPr lang="fr-FR" sz="2400" dirty="0">
                <a:effectLst>
                  <a:outerShdw blurRad="38100" dist="38100" dir="2700000" algn="tl">
                    <a:srgbClr val="C0C0C0"/>
                  </a:outerShdw>
                </a:effectLst>
              </a:rPr>
            </a:br>
            <a:r>
              <a:rPr lang="fr-FR" sz="2400" b="1" dirty="0" smtClean="0">
                <a:effectLst>
                  <a:outerShdw blurRad="38100" dist="38100" dir="2700000" algn="tl">
                    <a:srgbClr val="C0C0C0"/>
                  </a:outerShdw>
                </a:effectLst>
              </a:rPr>
              <a:t>Solution:</a:t>
            </a:r>
            <a:r>
              <a:rPr lang="fr-FR" sz="2400" dirty="0" smtClean="0">
                <a:effectLst>
                  <a:outerShdw blurRad="38100" dist="38100" dir="2700000" algn="tl">
                    <a:srgbClr val="C0C0C0"/>
                  </a:outerShdw>
                </a:effectLst>
              </a:rPr>
              <a:t/>
            </a:r>
            <a:br>
              <a:rPr lang="fr-FR" sz="2400" dirty="0" smtClean="0">
                <a:effectLst>
                  <a:outerShdw blurRad="38100" dist="38100" dir="2700000" algn="tl">
                    <a:srgbClr val="C0C0C0"/>
                  </a:outerShdw>
                </a:effectLst>
              </a:rPr>
            </a:br>
            <a:r>
              <a:rPr lang="fr-FR" sz="2400" dirty="0">
                <a:effectLst>
                  <a:outerShdw blurRad="38100" dist="38100" dir="2700000" algn="tl">
                    <a:srgbClr val="C0C0C0"/>
                  </a:outerShdw>
                </a:effectLst>
              </a:rPr>
              <a:t/>
            </a:r>
            <a:br>
              <a:rPr lang="fr-FR" sz="2400" dirty="0">
                <a:effectLst>
                  <a:outerShdw blurRad="38100" dist="38100" dir="2700000" algn="tl">
                    <a:srgbClr val="C0C0C0"/>
                  </a:outerShdw>
                </a:effectLst>
              </a:rPr>
            </a:br>
            <a:r>
              <a:rPr lang="fr-FR" sz="2400" dirty="0" smtClean="0">
                <a:effectLst>
                  <a:outerShdw blurRad="38100" dist="38100" dir="2700000" algn="tl">
                    <a:srgbClr val="C0C0C0"/>
                  </a:outerShdw>
                </a:effectLst>
              </a:rPr>
              <a:t>Renoncement volontaire des </a:t>
            </a:r>
            <a:r>
              <a:rPr lang="fr-FR" sz="2400" dirty="0" err="1" smtClean="0">
                <a:effectLst>
                  <a:outerShdw blurRad="38100" dist="38100" dir="2700000" algn="tl">
                    <a:srgbClr val="C0C0C0"/>
                  </a:outerShdw>
                </a:effectLst>
              </a:rPr>
              <a:t>inveestisseuurs</a:t>
            </a:r>
            <a:r>
              <a:rPr lang="fr-FR" sz="2400" dirty="0" smtClean="0">
                <a:effectLst>
                  <a:outerShdw blurRad="38100" dist="38100" dir="2700000" algn="tl">
                    <a:srgbClr val="C0C0C0"/>
                  </a:outerShdw>
                </a:effectLst>
              </a:rPr>
              <a:t> à la garantie de </a:t>
            </a:r>
            <a:r>
              <a:rPr lang="fr-FR" sz="2400" dirty="0" err="1" smtClean="0">
                <a:effectLst>
                  <a:outerShdw blurRad="38100" dist="38100" dir="2700000" algn="tl">
                    <a:srgbClr val="C0C0C0"/>
                  </a:outerShdw>
                </a:effectLst>
              </a:rPr>
              <a:t>rembourcement</a:t>
            </a:r>
            <a:r>
              <a:rPr lang="fr-FR" sz="2400" dirty="0" smtClean="0">
                <a:effectLst>
                  <a:outerShdw blurRad="38100" dist="38100" dir="2700000" algn="tl">
                    <a:srgbClr val="C0C0C0"/>
                  </a:outerShdw>
                </a:effectLst>
              </a:rPr>
              <a:t/>
            </a:r>
            <a:br>
              <a:rPr lang="fr-FR" sz="2400" dirty="0" smtClean="0">
                <a:effectLst>
                  <a:outerShdw blurRad="38100" dist="38100" dir="2700000" algn="tl">
                    <a:srgbClr val="C0C0C0"/>
                  </a:outerShdw>
                </a:effectLst>
              </a:rPr>
            </a:br>
            <a:r>
              <a:rPr lang="fr-FR" sz="2400" dirty="0">
                <a:effectLst>
                  <a:outerShdw blurRad="38100" dist="38100" dir="2700000" algn="tl">
                    <a:srgbClr val="C0C0C0"/>
                  </a:outerShdw>
                </a:effectLst>
              </a:rPr>
              <a:t/>
            </a:r>
            <a:br>
              <a:rPr lang="fr-FR" sz="2400" dirty="0">
                <a:effectLst>
                  <a:outerShdw blurRad="38100" dist="38100" dir="2700000" algn="tl">
                    <a:srgbClr val="C0C0C0"/>
                  </a:outerShdw>
                </a:effectLst>
              </a:rPr>
            </a:br>
            <a:r>
              <a:rPr lang="fr-FR" sz="2400" dirty="0" smtClean="0">
                <a:effectLst>
                  <a:outerShdw blurRad="38100" dist="38100" dir="2700000" algn="tl">
                    <a:srgbClr val="C0C0C0"/>
                  </a:outerShdw>
                </a:effectLst>
              </a:rPr>
              <a:t>Partie fixe de la rémunération = 0 </a:t>
            </a:r>
            <a:r>
              <a:rPr lang="fr-FR" sz="2400" dirty="0" smtClean="0">
                <a:effectLst>
                  <a:outerShdw blurRad="38100" dist="38100" dir="2700000" algn="tl">
                    <a:srgbClr val="C0C0C0"/>
                  </a:outerShdw>
                </a:effectLst>
              </a:rPr>
              <a:t/>
            </a:r>
            <a:br>
              <a:rPr lang="fr-FR" sz="2400" dirty="0" smtClean="0">
                <a:effectLst>
                  <a:outerShdw blurRad="38100" dist="38100" dir="2700000" algn="tl">
                    <a:srgbClr val="C0C0C0"/>
                  </a:outerShdw>
                </a:effectLst>
              </a:rPr>
            </a:br>
            <a:r>
              <a:rPr lang="fr-FR" sz="2400" dirty="0">
                <a:effectLst>
                  <a:outerShdw blurRad="38100" dist="38100" dir="2700000" algn="tl">
                    <a:srgbClr val="C0C0C0"/>
                  </a:outerShdw>
                </a:effectLst>
              </a:rPr>
              <a:t/>
            </a:r>
            <a:br>
              <a:rPr lang="fr-FR" sz="2400" dirty="0">
                <a:effectLst>
                  <a:outerShdw blurRad="38100" dist="38100" dir="2700000" algn="tl">
                    <a:srgbClr val="C0C0C0"/>
                  </a:outerShdw>
                </a:effectLst>
              </a:rPr>
            </a:br>
            <a:r>
              <a:rPr lang="fr-FR" sz="2400" dirty="0" smtClean="0">
                <a:effectLst>
                  <a:outerShdw blurRad="38100" dist="38100" dir="2700000" algn="tl">
                    <a:srgbClr val="C0C0C0"/>
                  </a:outerShdw>
                </a:effectLst>
              </a:rPr>
              <a:t/>
            </a:r>
            <a:br>
              <a:rPr lang="fr-FR" sz="2400" dirty="0" smtClean="0">
                <a:effectLst>
                  <a:outerShdw blurRad="38100" dist="38100" dir="2700000" algn="tl">
                    <a:srgbClr val="C0C0C0"/>
                  </a:outerShdw>
                </a:effectLst>
              </a:rPr>
            </a:br>
            <a:r>
              <a:rPr lang="fr-FR" sz="2400" dirty="0" smtClean="0">
                <a:effectLst>
                  <a:outerShdw blurRad="38100" dist="38100" dir="2700000" algn="tl">
                    <a:srgbClr val="C0C0C0"/>
                  </a:outerShdw>
                </a:effectLst>
              </a:rPr>
              <a:t/>
            </a:r>
            <a:br>
              <a:rPr lang="fr-FR" sz="2400" dirty="0" smtClean="0">
                <a:effectLst>
                  <a:outerShdw blurRad="38100" dist="38100" dir="2700000" algn="tl">
                    <a:srgbClr val="C0C0C0"/>
                  </a:outerShdw>
                </a:effectLst>
              </a:rPr>
            </a:br>
            <a:r>
              <a:rPr lang="fr-FR" sz="2400" dirty="0" smtClean="0">
                <a:effectLst>
                  <a:outerShdw blurRad="38100" dist="38100" dir="2700000" algn="tl">
                    <a:srgbClr val="C0C0C0"/>
                  </a:outerShdw>
                </a:effectLst>
              </a:rPr>
              <a:t/>
            </a:r>
            <a:br>
              <a:rPr lang="fr-FR" sz="2400" dirty="0" smtClean="0">
                <a:effectLst>
                  <a:outerShdw blurRad="38100" dist="38100" dir="2700000" algn="tl">
                    <a:srgbClr val="C0C0C0"/>
                  </a:outerShdw>
                </a:effectLst>
              </a:rPr>
            </a:br>
            <a:r>
              <a:rPr lang="fr-FR" sz="2400" dirty="0">
                <a:effectLst>
                  <a:outerShdw blurRad="38100" dist="38100" dir="2700000" algn="tl">
                    <a:srgbClr val="C0C0C0"/>
                  </a:outerShdw>
                </a:effectLst>
              </a:rPr>
              <a:t/>
            </a:r>
            <a:br>
              <a:rPr lang="fr-FR" sz="2400" dirty="0">
                <a:effectLst>
                  <a:outerShdw blurRad="38100" dist="38100" dir="2700000" algn="tl">
                    <a:srgbClr val="C0C0C0"/>
                  </a:outerShdw>
                </a:effectLst>
              </a:rPr>
            </a:br>
            <a:endParaRPr lang="fr-FR" sz="2400" dirty="0" smtClean="0">
              <a:effectLst>
                <a:outerShdw blurRad="38100" dist="38100" dir="2700000" algn="tl">
                  <a:srgbClr val="C0C0C0"/>
                </a:outerShdw>
              </a:effectLst>
            </a:endParaRPr>
          </a:p>
        </p:txBody>
      </p:sp>
    </p:spTree>
    <p:extLst>
      <p:ext uri="{BB962C8B-B14F-4D97-AF65-F5344CB8AC3E}">
        <p14:creationId xmlns:p14="http://schemas.microsoft.com/office/powerpoint/2010/main" val="253867455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pPr>
              <a:defRPr/>
            </a:pPr>
            <a:fld id="{395448F5-BA14-41E0-90A4-BE1EFEB9CBB6}" type="slidenum">
              <a:rPr lang="fr-FR" smtClean="0"/>
              <a:pPr>
                <a:defRPr/>
              </a:pPr>
              <a:t>43</a:t>
            </a:fld>
            <a:endParaRPr lang="fr-FR"/>
          </a:p>
        </p:txBody>
      </p:sp>
      <p:sp>
        <p:nvSpPr>
          <p:cNvPr id="2" name="Titre 1"/>
          <p:cNvSpPr>
            <a:spLocks noGrp="1"/>
          </p:cNvSpPr>
          <p:nvPr>
            <p:ph type="ctrTitle" idx="4294967295"/>
          </p:nvPr>
        </p:nvSpPr>
        <p:spPr>
          <a:xfrm>
            <a:off x="0" y="0"/>
            <a:ext cx="9144000" cy="6858000"/>
          </a:xfrm>
        </p:spPr>
        <p:txBody>
          <a:bodyPr>
            <a:noAutofit/>
          </a:bodyPr>
          <a:lstStyle/>
          <a:p>
            <a:pPr algn="l" eaLnBrk="1" hangingPunct="1">
              <a:defRPr/>
            </a:pPr>
            <a:r>
              <a:rPr lang="fr-FR" sz="2400" dirty="0" smtClean="0">
                <a:effectLst>
                  <a:outerShdw blurRad="38100" dist="38100" dir="2700000" algn="tl">
                    <a:srgbClr val="C0C0C0"/>
                  </a:outerShdw>
                </a:effectLst>
              </a:rPr>
              <a:t/>
            </a:r>
            <a:br>
              <a:rPr lang="fr-FR" sz="2400" dirty="0" smtClean="0">
                <a:effectLst>
                  <a:outerShdw blurRad="38100" dist="38100" dir="2700000" algn="tl">
                    <a:srgbClr val="C0C0C0"/>
                  </a:outerShdw>
                </a:effectLst>
              </a:rPr>
            </a:br>
            <a:r>
              <a:rPr lang="fr-FR" sz="2400" dirty="0">
                <a:effectLst>
                  <a:outerShdw blurRad="38100" dist="38100" dir="2700000" algn="tl">
                    <a:srgbClr val="C0C0C0"/>
                  </a:outerShdw>
                </a:effectLst>
              </a:rPr>
              <a:t/>
            </a:r>
            <a:br>
              <a:rPr lang="fr-FR" sz="2400" dirty="0">
                <a:effectLst>
                  <a:outerShdw blurRad="38100" dist="38100" dir="2700000" algn="tl">
                    <a:srgbClr val="C0C0C0"/>
                  </a:outerShdw>
                </a:effectLst>
              </a:rPr>
            </a:br>
            <a:r>
              <a:rPr lang="fr-FR" sz="2400" dirty="0" smtClean="0">
                <a:effectLst>
                  <a:outerShdw blurRad="38100" dist="38100" dir="2700000" algn="tl">
                    <a:srgbClr val="C0C0C0"/>
                  </a:outerShdw>
                </a:effectLst>
              </a:rPr>
              <a:t/>
            </a:r>
            <a:br>
              <a:rPr lang="fr-FR" sz="2400" dirty="0" smtClean="0">
                <a:effectLst>
                  <a:outerShdw blurRad="38100" dist="38100" dir="2700000" algn="tl">
                    <a:srgbClr val="C0C0C0"/>
                  </a:outerShdw>
                </a:effectLst>
              </a:rPr>
            </a:br>
            <a:r>
              <a:rPr lang="fr-FR" sz="2400" dirty="0">
                <a:effectLst>
                  <a:outerShdw blurRad="38100" dist="38100" dir="2700000" algn="tl">
                    <a:srgbClr val="C0C0C0"/>
                  </a:outerShdw>
                </a:effectLst>
              </a:rPr>
              <a:t/>
            </a:r>
            <a:br>
              <a:rPr lang="fr-FR" sz="2400" dirty="0">
                <a:effectLst>
                  <a:outerShdw blurRad="38100" dist="38100" dir="2700000" algn="tl">
                    <a:srgbClr val="C0C0C0"/>
                  </a:outerShdw>
                </a:effectLst>
              </a:rPr>
            </a:br>
            <a:r>
              <a:rPr lang="fr-FR" sz="2400" dirty="0" smtClean="0">
                <a:effectLst>
                  <a:outerShdw blurRad="38100" dist="38100" dir="2700000" algn="tl">
                    <a:srgbClr val="C0C0C0"/>
                  </a:outerShdw>
                </a:effectLst>
              </a:rPr>
              <a:t>                             </a:t>
            </a:r>
            <a:br>
              <a:rPr lang="fr-FR" sz="2400" dirty="0" smtClean="0">
                <a:effectLst>
                  <a:outerShdw blurRad="38100" dist="38100" dir="2700000" algn="tl">
                    <a:srgbClr val="C0C0C0"/>
                  </a:outerShdw>
                </a:effectLst>
              </a:rPr>
            </a:br>
            <a:r>
              <a:rPr lang="fr-FR" sz="2400" dirty="0">
                <a:effectLst>
                  <a:outerShdw blurRad="38100" dist="38100" dir="2700000" algn="tl">
                    <a:srgbClr val="C0C0C0"/>
                  </a:outerShdw>
                </a:effectLst>
              </a:rPr>
              <a:t/>
            </a:r>
            <a:br>
              <a:rPr lang="fr-FR" sz="2400" dirty="0">
                <a:effectLst>
                  <a:outerShdw blurRad="38100" dist="38100" dir="2700000" algn="tl">
                    <a:srgbClr val="C0C0C0"/>
                  </a:outerShdw>
                </a:effectLst>
              </a:rPr>
            </a:br>
            <a:r>
              <a:rPr lang="fr-FR" sz="2400" dirty="0" smtClean="0">
                <a:effectLst>
                  <a:outerShdw blurRad="38100" dist="38100" dir="2700000" algn="tl">
                    <a:srgbClr val="C0C0C0"/>
                  </a:outerShdw>
                </a:effectLst>
              </a:rPr>
              <a:t>                            </a:t>
            </a:r>
            <a:br>
              <a:rPr lang="fr-FR" sz="2400" dirty="0" smtClean="0">
                <a:effectLst>
                  <a:outerShdw blurRad="38100" dist="38100" dir="2700000" algn="tl">
                    <a:srgbClr val="C0C0C0"/>
                  </a:outerShdw>
                </a:effectLst>
              </a:rPr>
            </a:br>
            <a:r>
              <a:rPr lang="fr-FR" sz="2400" dirty="0">
                <a:effectLst>
                  <a:outerShdw blurRad="38100" dist="38100" dir="2700000" algn="tl">
                    <a:srgbClr val="C0C0C0"/>
                  </a:outerShdw>
                </a:effectLst>
              </a:rPr>
              <a:t/>
            </a:r>
            <a:br>
              <a:rPr lang="fr-FR" sz="2400" dirty="0">
                <a:effectLst>
                  <a:outerShdw blurRad="38100" dist="38100" dir="2700000" algn="tl">
                    <a:srgbClr val="C0C0C0"/>
                  </a:outerShdw>
                </a:effectLst>
              </a:rPr>
            </a:br>
            <a:r>
              <a:rPr lang="fr-FR" sz="2400" dirty="0" smtClean="0">
                <a:effectLst>
                  <a:outerShdw blurRad="38100" dist="38100" dir="2700000" algn="tl">
                    <a:srgbClr val="C0C0C0"/>
                  </a:outerShdw>
                </a:effectLst>
              </a:rPr>
              <a:t>                          </a:t>
            </a:r>
            <a:r>
              <a:rPr lang="fr-FR" sz="2400" b="1" dirty="0" smtClean="0">
                <a:effectLst>
                  <a:outerShdw blurRad="38100" dist="38100" dir="2700000" algn="tl">
                    <a:srgbClr val="C0C0C0"/>
                  </a:outerShdw>
                </a:effectLst>
              </a:rPr>
              <a:t>Emission </a:t>
            </a:r>
            <a:r>
              <a:rPr lang="fr-FR" sz="2400" b="1" dirty="0" smtClean="0">
                <a:effectLst>
                  <a:outerShdw blurRad="38100" dist="38100" dir="2700000" algn="tl">
                    <a:srgbClr val="C0C0C0"/>
                  </a:outerShdw>
                </a:effectLst>
              </a:rPr>
              <a:t>de </a:t>
            </a:r>
            <a:r>
              <a:rPr lang="fr-FR" sz="2400" b="1" dirty="0" err="1" smtClean="0">
                <a:effectLst>
                  <a:outerShdw blurRad="38100" dist="38100" dir="2700000" algn="tl">
                    <a:srgbClr val="C0C0C0"/>
                  </a:outerShdw>
                </a:effectLst>
              </a:rPr>
              <a:t>sukuk</a:t>
            </a:r>
            <a:r>
              <a:rPr lang="fr-FR" sz="2400" b="1" dirty="0" smtClean="0">
                <a:effectLst>
                  <a:outerShdw blurRad="38100" dist="38100" dir="2700000" algn="tl">
                    <a:srgbClr val="C0C0C0"/>
                  </a:outerShdw>
                </a:effectLst>
              </a:rPr>
              <a:t> caritatifs de type </a:t>
            </a:r>
            <a:r>
              <a:rPr lang="fr-FR" sz="2400" b="1" dirty="0" err="1" smtClean="0">
                <a:effectLst>
                  <a:outerShdw blurRad="38100" dist="38100" dir="2700000" algn="tl">
                    <a:srgbClr val="C0C0C0"/>
                  </a:outerShdw>
                </a:effectLst>
              </a:rPr>
              <a:t>wakf</a:t>
            </a:r>
            <a:r>
              <a:rPr lang="fr-FR" sz="2400" b="1" dirty="0" smtClean="0">
                <a:effectLst>
                  <a:outerShdw blurRad="38100" dist="38100" dir="2700000" algn="tl">
                    <a:srgbClr val="C0C0C0"/>
                  </a:outerShdw>
                </a:effectLst>
              </a:rPr>
              <a:t/>
            </a:r>
            <a:br>
              <a:rPr lang="fr-FR" sz="2400" b="1" dirty="0" smtClean="0">
                <a:effectLst>
                  <a:outerShdw blurRad="38100" dist="38100" dir="2700000" algn="tl">
                    <a:srgbClr val="C0C0C0"/>
                  </a:outerShdw>
                </a:effectLst>
              </a:rPr>
            </a:br>
            <a:r>
              <a:rPr lang="fr-FR" sz="2400" b="1" dirty="0">
                <a:effectLst>
                  <a:outerShdw blurRad="38100" dist="38100" dir="2700000" algn="tl">
                    <a:srgbClr val="C0C0C0"/>
                  </a:outerShdw>
                </a:effectLst>
              </a:rPr>
              <a:t/>
            </a:r>
            <a:br>
              <a:rPr lang="fr-FR" sz="2400" b="1" dirty="0">
                <a:effectLst>
                  <a:outerShdw blurRad="38100" dist="38100" dir="2700000" algn="tl">
                    <a:srgbClr val="C0C0C0"/>
                  </a:outerShdw>
                </a:effectLst>
              </a:rPr>
            </a:br>
            <a:r>
              <a:rPr lang="fr-FR" sz="2400" b="1" dirty="0" smtClean="0">
                <a:effectLst>
                  <a:outerShdw blurRad="38100" dist="38100" dir="2700000" algn="tl">
                    <a:srgbClr val="C0C0C0"/>
                  </a:outerShdw>
                </a:effectLst>
              </a:rPr>
              <a:t/>
            </a:r>
            <a:br>
              <a:rPr lang="fr-FR" sz="2400" b="1" dirty="0" smtClean="0">
                <a:effectLst>
                  <a:outerShdw blurRad="38100" dist="38100" dir="2700000" algn="tl">
                    <a:srgbClr val="C0C0C0"/>
                  </a:outerShdw>
                </a:effectLst>
              </a:rPr>
            </a:br>
            <a:r>
              <a:rPr lang="fr-FR" sz="2400" b="1" dirty="0">
                <a:effectLst>
                  <a:outerShdw blurRad="38100" dist="38100" dir="2700000" algn="tl">
                    <a:srgbClr val="C0C0C0"/>
                  </a:outerShdw>
                </a:effectLst>
              </a:rPr>
              <a:t/>
            </a:r>
            <a:br>
              <a:rPr lang="fr-FR" sz="2400" b="1" dirty="0">
                <a:effectLst>
                  <a:outerShdw blurRad="38100" dist="38100" dir="2700000" algn="tl">
                    <a:srgbClr val="C0C0C0"/>
                  </a:outerShdw>
                </a:effectLst>
              </a:rPr>
            </a:br>
            <a:r>
              <a:rPr lang="fr-FR" sz="2400" b="1" dirty="0" smtClean="0">
                <a:effectLst>
                  <a:outerShdw blurRad="38100" dist="38100" dir="2700000" algn="tl">
                    <a:srgbClr val="C0C0C0"/>
                  </a:outerShdw>
                </a:effectLst>
              </a:rPr>
              <a:t>Titres représentatifs d’un droit de propriété inaliénable sur des actifs dont le rendement est destiné au financement d’actions caritatives indiquées dans la notice de souscription.</a:t>
            </a:r>
            <a:br>
              <a:rPr lang="fr-FR" sz="2400" b="1" dirty="0" smtClean="0">
                <a:effectLst>
                  <a:outerShdw blurRad="38100" dist="38100" dir="2700000" algn="tl">
                    <a:srgbClr val="C0C0C0"/>
                  </a:outerShdw>
                </a:effectLst>
              </a:rPr>
            </a:br>
            <a:r>
              <a:rPr lang="fr-FR" sz="2400" b="1" dirty="0">
                <a:effectLst>
                  <a:outerShdw blurRad="38100" dist="38100" dir="2700000" algn="tl">
                    <a:srgbClr val="C0C0C0"/>
                  </a:outerShdw>
                </a:effectLst>
              </a:rPr>
              <a:t/>
            </a:r>
            <a:br>
              <a:rPr lang="fr-FR" sz="2400" b="1" dirty="0">
                <a:effectLst>
                  <a:outerShdw blurRad="38100" dist="38100" dir="2700000" algn="tl">
                    <a:srgbClr val="C0C0C0"/>
                  </a:outerShdw>
                </a:effectLst>
              </a:rPr>
            </a:br>
            <a:r>
              <a:rPr lang="fr-FR" sz="2400" b="1" dirty="0" smtClean="0">
                <a:effectLst>
                  <a:outerShdw blurRad="38100" dist="38100" dir="2700000" algn="tl">
                    <a:srgbClr val="C0C0C0"/>
                  </a:outerShdw>
                </a:effectLst>
              </a:rPr>
              <a:t/>
            </a:r>
            <a:br>
              <a:rPr lang="fr-FR" sz="2400" b="1" dirty="0" smtClean="0">
                <a:effectLst>
                  <a:outerShdw blurRad="38100" dist="38100" dir="2700000" algn="tl">
                    <a:srgbClr val="C0C0C0"/>
                  </a:outerShdw>
                </a:effectLst>
              </a:rPr>
            </a:br>
            <a:r>
              <a:rPr lang="fr-FR" sz="2400" b="1" dirty="0">
                <a:effectLst>
                  <a:outerShdw blurRad="38100" dist="38100" dir="2700000" algn="tl">
                    <a:srgbClr val="C0C0C0"/>
                  </a:outerShdw>
                </a:effectLst>
              </a:rPr>
              <a:t/>
            </a:r>
            <a:br>
              <a:rPr lang="fr-FR" sz="2400" b="1" dirty="0">
                <a:effectLst>
                  <a:outerShdw blurRad="38100" dist="38100" dir="2700000" algn="tl">
                    <a:srgbClr val="C0C0C0"/>
                  </a:outerShdw>
                </a:effectLst>
              </a:rPr>
            </a:br>
            <a:r>
              <a:rPr lang="fr-FR" sz="2400" b="1" dirty="0" smtClean="0">
                <a:effectLst>
                  <a:outerShdw blurRad="38100" dist="38100" dir="2700000" algn="tl">
                    <a:srgbClr val="C0C0C0"/>
                  </a:outerShdw>
                </a:effectLst>
              </a:rPr>
              <a:t/>
            </a:r>
            <a:br>
              <a:rPr lang="fr-FR" sz="2400" b="1" dirty="0" smtClean="0">
                <a:effectLst>
                  <a:outerShdw blurRad="38100" dist="38100" dir="2700000" algn="tl">
                    <a:srgbClr val="C0C0C0"/>
                  </a:outerShdw>
                </a:effectLst>
              </a:rPr>
            </a:br>
            <a:r>
              <a:rPr lang="fr-FR" sz="2400" b="1" dirty="0">
                <a:effectLst>
                  <a:outerShdw blurRad="38100" dist="38100" dir="2700000" algn="tl">
                    <a:srgbClr val="C0C0C0"/>
                  </a:outerShdw>
                </a:effectLst>
              </a:rPr>
              <a:t/>
            </a:r>
            <a:br>
              <a:rPr lang="fr-FR" sz="2400" b="1" dirty="0">
                <a:effectLst>
                  <a:outerShdw blurRad="38100" dist="38100" dir="2700000" algn="tl">
                    <a:srgbClr val="C0C0C0"/>
                  </a:outerShdw>
                </a:effectLst>
              </a:rPr>
            </a:br>
            <a:r>
              <a:rPr lang="fr-FR" sz="2400" dirty="0">
                <a:effectLst>
                  <a:outerShdw blurRad="38100" dist="38100" dir="2700000" algn="tl">
                    <a:srgbClr val="C0C0C0"/>
                  </a:outerShdw>
                </a:effectLst>
              </a:rPr>
              <a:t/>
            </a:r>
            <a:br>
              <a:rPr lang="fr-FR" sz="2400" dirty="0">
                <a:effectLst>
                  <a:outerShdw blurRad="38100" dist="38100" dir="2700000" algn="tl">
                    <a:srgbClr val="C0C0C0"/>
                  </a:outerShdw>
                </a:effectLst>
              </a:rPr>
            </a:br>
            <a:r>
              <a:rPr lang="fr-FR" sz="2400" dirty="0" smtClean="0">
                <a:effectLst>
                  <a:outerShdw blurRad="38100" dist="38100" dir="2700000" algn="tl">
                    <a:srgbClr val="C0C0C0"/>
                  </a:outerShdw>
                </a:effectLst>
              </a:rPr>
              <a:t/>
            </a:r>
            <a:br>
              <a:rPr lang="fr-FR" sz="2400" dirty="0" smtClean="0">
                <a:effectLst>
                  <a:outerShdw blurRad="38100" dist="38100" dir="2700000" algn="tl">
                    <a:srgbClr val="C0C0C0"/>
                  </a:outerShdw>
                </a:effectLst>
              </a:rPr>
            </a:br>
            <a:r>
              <a:rPr lang="fr-FR" sz="2400" dirty="0" smtClean="0">
                <a:effectLst>
                  <a:outerShdw blurRad="38100" dist="38100" dir="2700000" algn="tl">
                    <a:srgbClr val="C0C0C0"/>
                  </a:outerShdw>
                </a:effectLst>
              </a:rPr>
              <a:t/>
            </a:r>
            <a:br>
              <a:rPr lang="fr-FR" sz="2400" dirty="0" smtClean="0">
                <a:effectLst>
                  <a:outerShdw blurRad="38100" dist="38100" dir="2700000" algn="tl">
                    <a:srgbClr val="C0C0C0"/>
                  </a:outerShdw>
                </a:effectLst>
              </a:rPr>
            </a:br>
            <a:r>
              <a:rPr lang="fr-FR" sz="2400" dirty="0" smtClean="0">
                <a:effectLst>
                  <a:outerShdw blurRad="38100" dist="38100" dir="2700000" algn="tl">
                    <a:srgbClr val="C0C0C0"/>
                  </a:outerShdw>
                </a:effectLst>
              </a:rPr>
              <a:t/>
            </a:r>
            <a:br>
              <a:rPr lang="fr-FR" sz="2400" dirty="0" smtClean="0">
                <a:effectLst>
                  <a:outerShdw blurRad="38100" dist="38100" dir="2700000" algn="tl">
                    <a:srgbClr val="C0C0C0"/>
                  </a:outerShdw>
                </a:effectLst>
              </a:rPr>
            </a:br>
            <a:r>
              <a:rPr lang="fr-FR" sz="2400" dirty="0">
                <a:effectLst>
                  <a:outerShdw blurRad="38100" dist="38100" dir="2700000" algn="tl">
                    <a:srgbClr val="C0C0C0"/>
                  </a:outerShdw>
                </a:effectLst>
              </a:rPr>
              <a:t/>
            </a:r>
            <a:br>
              <a:rPr lang="fr-FR" sz="2400" dirty="0">
                <a:effectLst>
                  <a:outerShdw blurRad="38100" dist="38100" dir="2700000" algn="tl">
                    <a:srgbClr val="C0C0C0"/>
                  </a:outerShdw>
                </a:effectLst>
              </a:rPr>
            </a:br>
            <a:endParaRPr lang="fr-FR" sz="2400" dirty="0" smtClean="0">
              <a:effectLst>
                <a:outerShdw blurRad="38100" dist="38100" dir="2700000" algn="tl">
                  <a:srgbClr val="C0C0C0"/>
                </a:outerShdw>
              </a:effectLst>
            </a:endParaRPr>
          </a:p>
        </p:txBody>
      </p:sp>
    </p:spTree>
    <p:extLst>
      <p:ext uri="{BB962C8B-B14F-4D97-AF65-F5344CB8AC3E}">
        <p14:creationId xmlns:p14="http://schemas.microsoft.com/office/powerpoint/2010/main" val="351720721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pPr>
              <a:defRPr/>
            </a:pPr>
            <a:fld id="{395448F5-BA14-41E0-90A4-BE1EFEB9CBB6}" type="slidenum">
              <a:rPr lang="fr-FR" smtClean="0"/>
              <a:pPr>
                <a:defRPr/>
              </a:pPr>
              <a:t>44</a:t>
            </a:fld>
            <a:endParaRPr lang="fr-FR"/>
          </a:p>
        </p:txBody>
      </p:sp>
      <p:sp>
        <p:nvSpPr>
          <p:cNvPr id="2" name="Titre 1"/>
          <p:cNvSpPr>
            <a:spLocks noGrp="1"/>
          </p:cNvSpPr>
          <p:nvPr>
            <p:ph type="ctrTitle" idx="4294967295"/>
          </p:nvPr>
        </p:nvSpPr>
        <p:spPr>
          <a:xfrm>
            <a:off x="0" y="0"/>
            <a:ext cx="9144000" cy="6858000"/>
          </a:xfrm>
        </p:spPr>
        <p:txBody>
          <a:bodyPr>
            <a:normAutofit/>
          </a:bodyPr>
          <a:lstStyle/>
          <a:p>
            <a:pPr algn="l" eaLnBrk="1" hangingPunct="1">
              <a:defRPr/>
            </a:pPr>
            <a:r>
              <a:rPr lang="fr-FR" sz="2400" dirty="0" smtClean="0">
                <a:effectLst>
                  <a:outerShdw blurRad="38100" dist="38100" dir="2700000" algn="tl">
                    <a:srgbClr val="C0C0C0"/>
                  </a:outerShdw>
                </a:effectLst>
              </a:rPr>
              <a:t/>
            </a:r>
            <a:br>
              <a:rPr lang="fr-FR" sz="2400" dirty="0" smtClean="0">
                <a:effectLst>
                  <a:outerShdw blurRad="38100" dist="38100" dir="2700000" algn="tl">
                    <a:srgbClr val="C0C0C0"/>
                  </a:outerShdw>
                </a:effectLst>
              </a:rPr>
            </a:br>
            <a:r>
              <a:rPr lang="fr-FR" sz="3200" b="1" dirty="0" smtClean="0">
                <a:effectLst>
                  <a:outerShdw blurRad="38100" dist="38100" dir="2700000" algn="tl">
                    <a:srgbClr val="C0C0C0"/>
                  </a:outerShdw>
                </a:effectLst>
              </a:rPr>
              <a:t>L’apport majeur de la finance islamique est la réhabilitation de la logique économique et sa prééminence sur la logique financière.</a:t>
            </a:r>
            <a:r>
              <a:rPr lang="ar-DZ" sz="3200" b="1" dirty="0" smtClean="0">
                <a:effectLst>
                  <a:outerShdw blurRad="38100" dist="38100" dir="2700000" algn="tl">
                    <a:srgbClr val="C0C0C0"/>
                  </a:outerShdw>
                </a:effectLst>
              </a:rPr>
              <a:t/>
            </a:r>
            <a:br>
              <a:rPr lang="ar-DZ" sz="3200" b="1" dirty="0" smtClean="0">
                <a:effectLst>
                  <a:outerShdw blurRad="38100" dist="38100" dir="2700000" algn="tl">
                    <a:srgbClr val="C0C0C0"/>
                  </a:outerShdw>
                </a:effectLst>
              </a:rPr>
            </a:br>
            <a:r>
              <a:rPr lang="ar-DZ" sz="3200" b="1" dirty="0" smtClean="0">
                <a:effectLst>
                  <a:outerShdw blurRad="38100" dist="38100" dir="2700000" algn="tl">
                    <a:srgbClr val="C0C0C0"/>
                  </a:outerShdw>
                </a:effectLst>
              </a:rPr>
              <a:t/>
            </a:r>
            <a:br>
              <a:rPr lang="ar-DZ" sz="3200" b="1" dirty="0" smtClean="0">
                <a:effectLst>
                  <a:outerShdw blurRad="38100" dist="38100" dir="2700000" algn="tl">
                    <a:srgbClr val="C0C0C0"/>
                  </a:outerShdw>
                </a:effectLst>
              </a:rPr>
            </a:br>
            <a:r>
              <a:rPr lang="fr-FR" sz="3200" b="1" dirty="0" smtClean="0">
                <a:effectLst>
                  <a:outerShdw blurRad="38100" dist="38100" dir="2700000" algn="tl">
                    <a:srgbClr val="C0C0C0"/>
                  </a:outerShdw>
                </a:effectLst>
              </a:rPr>
              <a:t>En Algérie, elle peut contribuer à l’amélioration du niveau de bancarisation de la société, favorise l’inclusion financière, la diversification des produits et des instruments financiers.</a:t>
            </a:r>
            <a:r>
              <a:rPr lang="fr-FR" sz="2400" dirty="0" smtClean="0">
                <a:effectLst>
                  <a:outerShdw blurRad="38100" dist="38100" dir="2700000" algn="tl">
                    <a:srgbClr val="C0C0C0"/>
                  </a:outerShdw>
                </a:effectLst>
              </a:rPr>
              <a:t/>
            </a:r>
            <a:br>
              <a:rPr lang="fr-FR" sz="2400" dirty="0" smtClean="0">
                <a:effectLst>
                  <a:outerShdw blurRad="38100" dist="38100" dir="2700000" algn="tl">
                    <a:srgbClr val="C0C0C0"/>
                  </a:outerShdw>
                </a:effectLst>
              </a:rPr>
            </a:br>
            <a:endParaRPr lang="fr-FR" sz="2400" dirty="0" smtClean="0">
              <a:effectLst>
                <a:outerShdw blurRad="38100" dist="38100" dir="2700000" algn="tl">
                  <a:srgbClr val="C0C0C0"/>
                </a:outerShdw>
              </a:effectLst>
            </a:endParaRPr>
          </a:p>
        </p:txBody>
      </p:sp>
    </p:spTree>
    <p:extLst>
      <p:ext uri="{BB962C8B-B14F-4D97-AF65-F5344CB8AC3E}">
        <p14:creationId xmlns:p14="http://schemas.microsoft.com/office/powerpoint/2010/main" val="15233107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pPr>
              <a:defRPr/>
            </a:pPr>
            <a:fld id="{8B542574-EE54-4D37-9ED9-4D2F1A135D7A}" type="slidenum">
              <a:rPr lang="fr-FR" smtClean="0"/>
              <a:pPr>
                <a:defRPr/>
              </a:pPr>
              <a:t>5</a:t>
            </a:fld>
            <a:endParaRPr lang="fr-FR"/>
          </a:p>
        </p:txBody>
      </p:sp>
      <p:sp>
        <p:nvSpPr>
          <p:cNvPr id="7170" name="Titre 1"/>
          <p:cNvSpPr>
            <a:spLocks noGrp="1"/>
          </p:cNvSpPr>
          <p:nvPr>
            <p:ph type="ctrTitle" idx="4294967295"/>
          </p:nvPr>
        </p:nvSpPr>
        <p:spPr>
          <a:xfrm>
            <a:off x="0" y="0"/>
            <a:ext cx="9144000" cy="6858000"/>
          </a:xfrm>
        </p:spPr>
        <p:txBody>
          <a:bodyPr>
            <a:normAutofit/>
          </a:bodyPr>
          <a:lstStyle/>
          <a:p>
            <a:pPr algn="l"/>
            <a:r>
              <a:rPr lang="fr-FR" sz="3600" b="1" dirty="0" smtClean="0"/>
              <a:t>           Système de supervision </a:t>
            </a:r>
            <a:r>
              <a:rPr lang="fr-FR" sz="3600" b="1" dirty="0" err="1" smtClean="0"/>
              <a:t>shari’atique</a:t>
            </a:r>
            <a:r>
              <a:rPr lang="fr-FR" sz="3600" b="1" dirty="0" smtClean="0"/>
              <a:t/>
            </a:r>
            <a:br>
              <a:rPr lang="fr-FR" sz="3600" b="1" dirty="0" smtClean="0"/>
            </a:br>
            <a:r>
              <a:rPr lang="fr-FR" sz="3600" b="1" dirty="0" smtClean="0"/>
              <a:t/>
            </a:r>
            <a:br>
              <a:rPr lang="fr-FR" sz="3600" b="1" dirty="0" smtClean="0"/>
            </a:br>
            <a:r>
              <a:rPr lang="fr-FR" sz="3600" b="1" dirty="0" smtClean="0"/>
              <a:t>S’assurer de la conformité des opérations bancaires avec les principes de la </a:t>
            </a:r>
            <a:r>
              <a:rPr lang="fr-FR" sz="3600" b="1" dirty="0" err="1" smtClean="0"/>
              <a:t>shari’a</a:t>
            </a:r>
            <a:r>
              <a:rPr lang="fr-FR" sz="3600" b="1" dirty="0" smtClean="0"/>
              <a:t> </a:t>
            </a:r>
            <a:br>
              <a:rPr lang="fr-FR" sz="3600" b="1" dirty="0" smtClean="0"/>
            </a:br>
            <a:r>
              <a:rPr lang="fr-FR" sz="3600" b="1" dirty="0"/>
              <a:t/>
            </a:r>
            <a:br>
              <a:rPr lang="fr-FR" sz="3600" b="1" dirty="0"/>
            </a:br>
            <a:r>
              <a:rPr lang="fr-FR" sz="3600" b="1" dirty="0" smtClean="0"/>
              <a:t>Relever  les cas d’inobservance des conditions de validité </a:t>
            </a:r>
            <a:r>
              <a:rPr lang="fr-FR" sz="3600" b="1" dirty="0" err="1" smtClean="0"/>
              <a:t>shari’atiques</a:t>
            </a:r>
            <a:r>
              <a:rPr lang="fr-FR" sz="3600" b="1" dirty="0" smtClean="0"/>
              <a:t>, d’un produit, d’un contrat, d’un mode opératoire ou d’une opération.</a:t>
            </a:r>
            <a:br>
              <a:rPr lang="fr-FR" sz="3600" b="1" dirty="0" smtClean="0"/>
            </a:br>
            <a:endParaRPr lang="fr-FR" sz="3600" b="1" dirty="0" smtClean="0"/>
          </a:p>
        </p:txBody>
      </p:sp>
    </p:spTree>
    <p:extLst>
      <p:ext uri="{BB962C8B-B14F-4D97-AF65-F5344CB8AC3E}">
        <p14:creationId xmlns:p14="http://schemas.microsoft.com/office/powerpoint/2010/main" val="593186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8130" name="Rectangle 2"/>
          <p:cNvSpPr>
            <a:spLocks noGrp="1" noChangeArrowheads="1"/>
          </p:cNvSpPr>
          <p:nvPr>
            <p:ph type="title"/>
          </p:nvPr>
        </p:nvSpPr>
        <p:spPr>
          <a:xfrm>
            <a:off x="0" y="1981200"/>
            <a:ext cx="8915400" cy="4343400"/>
          </a:xfrm>
          <a:effectLst>
            <a:outerShdw dist="17961" dir="2700000" algn="ctr" rotWithShape="0">
              <a:schemeClr val="tx2"/>
            </a:outerShdw>
          </a:effectLst>
        </p:spPr>
        <p:txBody>
          <a:bodyPr lIns="90488" tIns="44450" rIns="90488" bIns="44450"/>
          <a:lstStyle/>
          <a:p>
            <a:pPr algn="just" eaLnBrk="1" hangingPunct="1">
              <a:defRPr/>
            </a:pPr>
            <a:r>
              <a:rPr lang="fr-FR" sz="3200" smtClean="0">
                <a:solidFill>
                  <a:srgbClr val="000040"/>
                </a:solidFill>
              </a:rPr>
              <a:t>   </a:t>
            </a:r>
          </a:p>
        </p:txBody>
      </p:sp>
      <p:sp>
        <p:nvSpPr>
          <p:cNvPr id="7" name="Espace réservé du numéro de diapositive 6"/>
          <p:cNvSpPr>
            <a:spLocks noGrp="1"/>
          </p:cNvSpPr>
          <p:nvPr>
            <p:ph type="sldNum" sz="quarter" idx="12"/>
          </p:nvPr>
        </p:nvSpPr>
        <p:spPr/>
        <p:txBody>
          <a:bodyPr/>
          <a:lstStyle/>
          <a:p>
            <a:pPr>
              <a:defRPr/>
            </a:pPr>
            <a:fld id="{6E4D240D-FF24-40A9-A3DE-54868BDB46DC}" type="slidenum">
              <a:rPr lang="fr-FR" smtClean="0"/>
              <a:pPr>
                <a:defRPr/>
              </a:pPr>
              <a:t>6</a:t>
            </a:fld>
            <a:endParaRPr lang="fr-FR"/>
          </a:p>
        </p:txBody>
      </p:sp>
      <p:sp>
        <p:nvSpPr>
          <p:cNvPr id="6" name="ZoneTexte 5"/>
          <p:cNvSpPr txBox="1"/>
          <p:nvPr/>
        </p:nvSpPr>
        <p:spPr>
          <a:xfrm>
            <a:off x="0" y="1256467"/>
            <a:ext cx="9144000" cy="5324535"/>
          </a:xfrm>
          <a:prstGeom prst="rect">
            <a:avLst/>
          </a:prstGeom>
          <a:noFill/>
        </p:spPr>
        <p:txBody>
          <a:bodyPr wrap="square" rtlCol="0">
            <a:spAutoFit/>
          </a:bodyPr>
          <a:lstStyle/>
          <a:p>
            <a:pPr>
              <a:buFont typeface="Wingdings" pitchFamily="2" charset="2"/>
              <a:buChar char="Ø"/>
            </a:pPr>
            <a:r>
              <a:rPr lang="fr-FR" sz="2000" dirty="0" smtClean="0"/>
              <a:t> </a:t>
            </a:r>
            <a:r>
              <a:rPr lang="fr-FR" sz="2000" b="1" dirty="0" smtClean="0"/>
              <a:t>Consistance</a:t>
            </a:r>
            <a:r>
              <a:rPr lang="fr-FR" sz="2000" dirty="0" smtClean="0"/>
              <a:t> :  Pour pouvoir prétendre à un profit, il faut assumer les risques, avantages, inconvénients, droits et obligations..bref, la responsabilité de la source du profit.</a:t>
            </a:r>
          </a:p>
          <a:p>
            <a:endParaRPr lang="fr-FR" sz="2000" dirty="0" smtClean="0"/>
          </a:p>
          <a:p>
            <a:pPr>
              <a:buFont typeface="Wingdings" pitchFamily="2" charset="2"/>
              <a:buChar char="Ø"/>
            </a:pPr>
            <a:r>
              <a:rPr lang="fr-FR" sz="2000" dirty="0" smtClean="0"/>
              <a:t> </a:t>
            </a:r>
            <a:r>
              <a:rPr lang="fr-FR" sz="2000" b="1" dirty="0" smtClean="0"/>
              <a:t>Fondement:</a:t>
            </a:r>
            <a:r>
              <a:rPr lang="fr-FR" sz="2000" dirty="0" smtClean="0"/>
              <a:t>  Hadith: Le prophète à prohibé le profit issue de ce qui n’est  pas garanti par  le bénéficiaire du profit</a:t>
            </a:r>
          </a:p>
          <a:p>
            <a:endParaRPr lang="fr-FR" sz="2000" dirty="0" smtClean="0"/>
          </a:p>
          <a:p>
            <a:pPr>
              <a:buFont typeface="Wingdings" pitchFamily="2" charset="2"/>
              <a:buChar char="Ø"/>
            </a:pPr>
            <a:r>
              <a:rPr lang="fr-FR" sz="2000" b="1" dirty="0" smtClean="0"/>
              <a:t> Exemples </a:t>
            </a:r>
            <a:r>
              <a:rPr lang="fr-FR" sz="2000" dirty="0" smtClean="0"/>
              <a:t>: Le vendeur doit garantir la livraison de la marchandise à l’acheteur</a:t>
            </a:r>
          </a:p>
          <a:p>
            <a:r>
              <a:rPr lang="fr-FR" sz="2000" dirty="0" smtClean="0"/>
              <a:t>Le Bailleur doit garantir l’utilité économique du bien loué au preneur</a:t>
            </a:r>
          </a:p>
          <a:p>
            <a:r>
              <a:rPr lang="fr-FR" sz="2000" dirty="0" smtClean="0"/>
              <a:t>L’associé doit garantir sa part du capital aux autres associés </a:t>
            </a:r>
          </a:p>
          <a:p>
            <a:endParaRPr lang="fr-FR" sz="2000" dirty="0" smtClean="0"/>
          </a:p>
          <a:p>
            <a:pPr>
              <a:buFont typeface="Wingdings" pitchFamily="2" charset="2"/>
              <a:buChar char="Ø"/>
            </a:pPr>
            <a:r>
              <a:rPr lang="fr-FR" sz="2000" dirty="0" smtClean="0"/>
              <a:t> </a:t>
            </a:r>
            <a:r>
              <a:rPr lang="fr-FR" sz="2000" b="1" dirty="0" smtClean="0"/>
              <a:t>Implications</a:t>
            </a:r>
            <a:r>
              <a:rPr lang="fr-FR" sz="2000" dirty="0" smtClean="0"/>
              <a:t>: </a:t>
            </a:r>
          </a:p>
          <a:p>
            <a:pPr>
              <a:buFont typeface="Arial" pitchFamily="34" charset="0"/>
              <a:buChar char="•"/>
            </a:pPr>
            <a:r>
              <a:rPr lang="fr-FR" sz="2000" dirty="0" smtClean="0"/>
              <a:t> Pas de livraison de marchandises pas de droit au prix de vente</a:t>
            </a:r>
          </a:p>
          <a:p>
            <a:pPr>
              <a:buFont typeface="Arial" pitchFamily="34" charset="0"/>
              <a:buChar char="•"/>
            </a:pPr>
            <a:r>
              <a:rPr lang="fr-FR" sz="2000" dirty="0" smtClean="0"/>
              <a:t> Défaut de jouissance  économique pas de loyers</a:t>
            </a:r>
          </a:p>
          <a:p>
            <a:pPr>
              <a:buFont typeface="Arial" pitchFamily="34" charset="0"/>
              <a:buChar char="•"/>
            </a:pPr>
            <a:r>
              <a:rPr lang="fr-FR" sz="2000" dirty="0" smtClean="0"/>
              <a:t> Perte de capital perte de bénéfices</a:t>
            </a:r>
          </a:p>
          <a:p>
            <a:pPr>
              <a:buFont typeface="Arial" pitchFamily="34" charset="0"/>
              <a:buChar char="•"/>
            </a:pPr>
            <a:r>
              <a:rPr lang="fr-FR" sz="2000" dirty="0" smtClean="0"/>
              <a:t> Pas de prêts rémunérés</a:t>
            </a:r>
          </a:p>
          <a:p>
            <a:endParaRPr lang="fr-FR" sz="2000" dirty="0" smtClean="0"/>
          </a:p>
        </p:txBody>
      </p:sp>
      <p:sp>
        <p:nvSpPr>
          <p:cNvPr id="8" name="ZoneTexte 7"/>
          <p:cNvSpPr txBox="1"/>
          <p:nvPr/>
        </p:nvSpPr>
        <p:spPr>
          <a:xfrm>
            <a:off x="0" y="0"/>
            <a:ext cx="9144000" cy="1077218"/>
          </a:xfrm>
          <a:prstGeom prst="rect">
            <a:avLst/>
          </a:prstGeom>
          <a:noFill/>
        </p:spPr>
        <p:txBody>
          <a:bodyPr wrap="square" rtlCol="0">
            <a:spAutoFit/>
          </a:bodyPr>
          <a:lstStyle/>
          <a:p>
            <a:pPr algn="ctr"/>
            <a:r>
              <a:rPr lang="fr-FR" sz="3200" b="1" dirty="0" smtClean="0"/>
              <a:t>La règle Al </a:t>
            </a:r>
            <a:r>
              <a:rPr lang="fr-FR" sz="3200" b="1" dirty="0" err="1" smtClean="0"/>
              <a:t>Kharadjou</a:t>
            </a:r>
            <a:r>
              <a:rPr lang="fr-FR" sz="3200" b="1" dirty="0" smtClean="0"/>
              <a:t> </a:t>
            </a:r>
            <a:r>
              <a:rPr lang="fr-FR" sz="3200" b="1" dirty="0" err="1" smtClean="0"/>
              <a:t>Bidhaman</a:t>
            </a:r>
            <a:endParaRPr lang="fr-FR" sz="3200" b="1" dirty="0" smtClean="0"/>
          </a:p>
          <a:p>
            <a:pPr algn="ctr"/>
            <a:r>
              <a:rPr lang="fr-FR" sz="3200" b="1" dirty="0" smtClean="0"/>
              <a:t>Ou le profit est la contrepartie de la responsabilité</a:t>
            </a:r>
            <a:endParaRPr lang="fr-FR" sz="3200" b="1" dirty="0"/>
          </a:p>
        </p:txBody>
      </p:sp>
    </p:spTree>
    <p:extLst>
      <p:ext uri="{BB962C8B-B14F-4D97-AF65-F5344CB8AC3E}">
        <p14:creationId xmlns:p14="http://schemas.microsoft.com/office/powerpoint/2010/main" val="1298596637"/>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0" y="4763"/>
            <a:ext cx="9132888" cy="142875"/>
            <a:chOff x="0" y="3"/>
            <a:chExt cx="5753" cy="90"/>
          </a:xfrm>
        </p:grpSpPr>
        <p:sp>
          <p:nvSpPr>
            <p:cNvPr id="2076" name="Rectangle 3"/>
            <p:cNvSpPr>
              <a:spLocks noChangeArrowheads="1"/>
            </p:cNvSpPr>
            <p:nvPr/>
          </p:nvSpPr>
          <p:spPr bwMode="auto">
            <a:xfrm>
              <a:off x="0" y="3"/>
              <a:ext cx="5753" cy="44"/>
            </a:xfrm>
            <a:prstGeom prst="rect">
              <a:avLst/>
            </a:prstGeom>
            <a:gradFill rotWithShape="0">
              <a:gsLst>
                <a:gs pos="0">
                  <a:srgbClr val="008080"/>
                </a:gs>
                <a:gs pos="50000">
                  <a:srgbClr val="339999"/>
                </a:gs>
                <a:gs pos="100000">
                  <a:srgbClr val="008080"/>
                </a:gs>
              </a:gsLst>
              <a:lin ang="0" scaled="1"/>
            </a:gradFill>
            <a:ln w="9525">
              <a:noFill/>
              <a:miter lim="800000"/>
              <a:headEnd/>
              <a:tailEnd/>
            </a:ln>
          </p:spPr>
          <p:txBody>
            <a:bodyPr wrap="none" anchor="ctr"/>
            <a:lstStyle/>
            <a:p>
              <a:endParaRPr lang="fr-FR"/>
            </a:p>
          </p:txBody>
        </p:sp>
        <p:sp>
          <p:nvSpPr>
            <p:cNvPr id="2077" name="Rectangle 4"/>
            <p:cNvSpPr>
              <a:spLocks noChangeArrowheads="1"/>
            </p:cNvSpPr>
            <p:nvPr/>
          </p:nvSpPr>
          <p:spPr bwMode="auto">
            <a:xfrm>
              <a:off x="0" y="71"/>
              <a:ext cx="5753" cy="22"/>
            </a:xfrm>
            <a:prstGeom prst="rect">
              <a:avLst/>
            </a:prstGeom>
            <a:gradFill rotWithShape="0">
              <a:gsLst>
                <a:gs pos="0">
                  <a:srgbClr val="AC00AC"/>
                </a:gs>
                <a:gs pos="50000">
                  <a:srgbClr val="C000C0"/>
                </a:gs>
                <a:gs pos="100000">
                  <a:srgbClr val="AC00AC"/>
                </a:gs>
              </a:gsLst>
              <a:lin ang="0" scaled="1"/>
            </a:gradFill>
            <a:ln w="9525">
              <a:noFill/>
              <a:miter lim="800000"/>
              <a:headEnd/>
              <a:tailEnd/>
            </a:ln>
          </p:spPr>
          <p:txBody>
            <a:bodyPr wrap="none" anchor="ctr"/>
            <a:lstStyle/>
            <a:p>
              <a:endParaRPr lang="fr-FR"/>
            </a:p>
          </p:txBody>
        </p:sp>
      </p:grpSp>
      <p:grpSp>
        <p:nvGrpSpPr>
          <p:cNvPr id="3" name="Group 5"/>
          <p:cNvGrpSpPr>
            <a:grpSpLocks/>
          </p:cNvGrpSpPr>
          <p:nvPr/>
        </p:nvGrpSpPr>
        <p:grpSpPr bwMode="auto">
          <a:xfrm>
            <a:off x="0" y="6710363"/>
            <a:ext cx="9132888" cy="142875"/>
            <a:chOff x="0" y="4227"/>
            <a:chExt cx="5753" cy="90"/>
          </a:xfrm>
        </p:grpSpPr>
        <p:sp>
          <p:nvSpPr>
            <p:cNvPr id="2074" name="Rectangle 6"/>
            <p:cNvSpPr>
              <a:spLocks noChangeArrowheads="1"/>
            </p:cNvSpPr>
            <p:nvPr/>
          </p:nvSpPr>
          <p:spPr bwMode="auto">
            <a:xfrm>
              <a:off x="0" y="4227"/>
              <a:ext cx="5753" cy="44"/>
            </a:xfrm>
            <a:prstGeom prst="rect">
              <a:avLst/>
            </a:prstGeom>
            <a:gradFill rotWithShape="0">
              <a:gsLst>
                <a:gs pos="0">
                  <a:srgbClr val="008080"/>
                </a:gs>
                <a:gs pos="50000">
                  <a:srgbClr val="339999"/>
                </a:gs>
                <a:gs pos="100000">
                  <a:srgbClr val="008080"/>
                </a:gs>
              </a:gsLst>
              <a:lin ang="0" scaled="1"/>
            </a:gradFill>
            <a:ln w="9525">
              <a:noFill/>
              <a:miter lim="800000"/>
              <a:headEnd/>
              <a:tailEnd/>
            </a:ln>
          </p:spPr>
          <p:txBody>
            <a:bodyPr wrap="none" anchor="ctr"/>
            <a:lstStyle/>
            <a:p>
              <a:endParaRPr lang="fr-FR"/>
            </a:p>
          </p:txBody>
        </p:sp>
        <p:sp>
          <p:nvSpPr>
            <p:cNvPr id="2075" name="Rectangle 7"/>
            <p:cNvSpPr>
              <a:spLocks noChangeArrowheads="1"/>
            </p:cNvSpPr>
            <p:nvPr/>
          </p:nvSpPr>
          <p:spPr bwMode="auto">
            <a:xfrm>
              <a:off x="0" y="4295"/>
              <a:ext cx="5753" cy="22"/>
            </a:xfrm>
            <a:prstGeom prst="rect">
              <a:avLst/>
            </a:prstGeom>
            <a:gradFill rotWithShape="0">
              <a:gsLst>
                <a:gs pos="0">
                  <a:srgbClr val="AC00AC"/>
                </a:gs>
                <a:gs pos="50000">
                  <a:srgbClr val="C000C0"/>
                </a:gs>
                <a:gs pos="100000">
                  <a:srgbClr val="AC00AC"/>
                </a:gs>
              </a:gsLst>
              <a:lin ang="0" scaled="1"/>
            </a:gradFill>
            <a:ln w="9525">
              <a:noFill/>
              <a:miter lim="800000"/>
              <a:headEnd/>
              <a:tailEnd/>
            </a:ln>
          </p:spPr>
          <p:txBody>
            <a:bodyPr wrap="none" anchor="ctr"/>
            <a:lstStyle/>
            <a:p>
              <a:endParaRPr lang="fr-FR"/>
            </a:p>
          </p:txBody>
        </p:sp>
      </p:grpSp>
      <p:pic>
        <p:nvPicPr>
          <p:cNvPr id="686088" name="Picture 8"/>
          <p:cNvPicPr>
            <a:picLocks noChangeAspect="1" noChangeArrowheads="1"/>
          </p:cNvPicPr>
          <p:nvPr/>
        </p:nvPicPr>
        <p:blipFill>
          <a:blip r:embed="rId4" cstate="print"/>
          <a:srcRect/>
          <a:stretch>
            <a:fillRect/>
          </a:stretch>
        </p:blipFill>
        <p:spPr bwMode="auto">
          <a:xfrm>
            <a:off x="3492500" y="3357563"/>
            <a:ext cx="2016125" cy="1943100"/>
          </a:xfrm>
          <a:prstGeom prst="rect">
            <a:avLst/>
          </a:prstGeom>
          <a:noFill/>
          <a:ln w="12700">
            <a:noFill/>
            <a:miter lim="800000"/>
            <a:headEnd type="none" w="sm" len="sm"/>
            <a:tailEnd type="none" w="sm" len="sm"/>
          </a:ln>
        </p:spPr>
      </p:pic>
      <p:graphicFrame>
        <p:nvGraphicFramePr>
          <p:cNvPr id="686089" name="Object 2"/>
          <p:cNvGraphicFramePr>
            <a:graphicFrameLocks noGrp="1" noChangeAspect="1"/>
          </p:cNvGraphicFramePr>
          <p:nvPr>
            <p:ph/>
          </p:nvPr>
        </p:nvGraphicFramePr>
        <p:xfrm>
          <a:off x="7524750" y="2492375"/>
          <a:ext cx="1223963" cy="1368425"/>
        </p:xfrm>
        <a:graphic>
          <a:graphicData uri="http://schemas.openxmlformats.org/presentationml/2006/ole">
            <mc:AlternateContent xmlns:mc="http://schemas.openxmlformats.org/markup-compatibility/2006">
              <mc:Choice xmlns:v="urn:schemas-microsoft-com:vml" Requires="v">
                <p:oleObj spid="_x0000_s42026" name="Clip" r:id="rId5" imgW="4039263" imgH="2534876" progId="">
                  <p:embed/>
                </p:oleObj>
              </mc:Choice>
              <mc:Fallback>
                <p:oleObj name="Clip" r:id="rId5" imgW="4039263" imgH="2534876" progId="">
                  <p:embed/>
                  <p:pic>
                    <p:nvPicPr>
                      <p:cNvPr id="0" name=""/>
                      <p:cNvPicPr>
                        <a:picLocks noGrp="1"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524750" y="2492375"/>
                        <a:ext cx="1223963" cy="13684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686090" name="Picture 10"/>
          <p:cNvPicPr>
            <a:picLocks noChangeAspect="1" noChangeArrowheads="1"/>
          </p:cNvPicPr>
          <p:nvPr/>
        </p:nvPicPr>
        <p:blipFill>
          <a:blip r:embed="rId7" cstate="print"/>
          <a:srcRect/>
          <a:stretch>
            <a:fillRect/>
          </a:stretch>
        </p:blipFill>
        <p:spPr bwMode="auto">
          <a:xfrm>
            <a:off x="7380288" y="5084763"/>
            <a:ext cx="1512887" cy="1271587"/>
          </a:xfrm>
          <a:prstGeom prst="rect">
            <a:avLst/>
          </a:prstGeom>
          <a:noFill/>
          <a:ln w="12700">
            <a:noFill/>
            <a:miter lim="800000"/>
            <a:headEnd type="none" w="sm" len="sm"/>
            <a:tailEnd type="none" w="sm" len="sm"/>
          </a:ln>
        </p:spPr>
      </p:pic>
      <p:pic>
        <p:nvPicPr>
          <p:cNvPr id="686091" name="Picture 11"/>
          <p:cNvPicPr>
            <a:picLocks noChangeAspect="1" noChangeArrowheads="1"/>
          </p:cNvPicPr>
          <p:nvPr/>
        </p:nvPicPr>
        <p:blipFill>
          <a:blip r:embed="rId8" cstate="print"/>
          <a:srcRect/>
          <a:stretch>
            <a:fillRect/>
          </a:stretch>
        </p:blipFill>
        <p:spPr bwMode="auto">
          <a:xfrm>
            <a:off x="468313" y="2349500"/>
            <a:ext cx="1511300" cy="1296988"/>
          </a:xfrm>
          <a:prstGeom prst="rect">
            <a:avLst/>
          </a:prstGeom>
          <a:noFill/>
          <a:ln w="12700">
            <a:noFill/>
            <a:miter lim="800000"/>
            <a:headEnd type="none" w="sm" len="sm"/>
            <a:tailEnd type="none" w="sm" len="sm"/>
          </a:ln>
        </p:spPr>
      </p:pic>
      <p:pic>
        <p:nvPicPr>
          <p:cNvPr id="686092" name="Picture 12"/>
          <p:cNvPicPr>
            <a:picLocks noChangeAspect="1" noChangeArrowheads="1"/>
          </p:cNvPicPr>
          <p:nvPr/>
        </p:nvPicPr>
        <p:blipFill>
          <a:blip r:embed="rId9" cstate="print"/>
          <a:srcRect/>
          <a:stretch>
            <a:fillRect/>
          </a:stretch>
        </p:blipFill>
        <p:spPr bwMode="auto">
          <a:xfrm>
            <a:off x="395288" y="5084763"/>
            <a:ext cx="1584325" cy="1368425"/>
          </a:xfrm>
          <a:prstGeom prst="rect">
            <a:avLst/>
          </a:prstGeom>
          <a:noFill/>
          <a:ln w="12700">
            <a:noFill/>
            <a:miter lim="800000"/>
            <a:headEnd type="none" w="sm" len="sm"/>
            <a:tailEnd type="none" w="sm" len="sm"/>
          </a:ln>
        </p:spPr>
      </p:pic>
      <p:sp>
        <p:nvSpPr>
          <p:cNvPr id="686093" name="Line 13"/>
          <p:cNvSpPr>
            <a:spLocks noChangeShapeType="1"/>
          </p:cNvSpPr>
          <p:nvPr/>
        </p:nvSpPr>
        <p:spPr bwMode="auto">
          <a:xfrm flipH="1">
            <a:off x="4932363" y="2997200"/>
            <a:ext cx="2447925" cy="719138"/>
          </a:xfrm>
          <a:prstGeom prst="line">
            <a:avLst/>
          </a:prstGeom>
          <a:noFill/>
          <a:ln w="57150">
            <a:solidFill>
              <a:schemeClr val="tx1"/>
            </a:solidFill>
            <a:round/>
            <a:headEnd/>
            <a:tailEnd type="triangle" w="med" len="med"/>
          </a:ln>
        </p:spPr>
        <p:txBody>
          <a:bodyPr/>
          <a:lstStyle/>
          <a:p>
            <a:endParaRPr lang="fr-FR"/>
          </a:p>
        </p:txBody>
      </p:sp>
      <p:sp>
        <p:nvSpPr>
          <p:cNvPr id="686094" name="Line 14"/>
          <p:cNvSpPr>
            <a:spLocks noChangeShapeType="1"/>
          </p:cNvSpPr>
          <p:nvPr/>
        </p:nvSpPr>
        <p:spPr bwMode="auto">
          <a:xfrm flipH="1" flipV="1">
            <a:off x="4932363" y="5013325"/>
            <a:ext cx="2376487" cy="647700"/>
          </a:xfrm>
          <a:prstGeom prst="line">
            <a:avLst/>
          </a:prstGeom>
          <a:noFill/>
          <a:ln w="57150">
            <a:solidFill>
              <a:schemeClr val="tx1"/>
            </a:solidFill>
            <a:round/>
            <a:headEnd/>
            <a:tailEnd type="triangle" w="med" len="med"/>
          </a:ln>
        </p:spPr>
        <p:txBody>
          <a:bodyPr/>
          <a:lstStyle/>
          <a:p>
            <a:endParaRPr lang="fr-FR"/>
          </a:p>
        </p:txBody>
      </p:sp>
      <p:sp>
        <p:nvSpPr>
          <p:cNvPr id="686095" name="Rectangle 15"/>
          <p:cNvSpPr>
            <a:spLocks noChangeArrowheads="1"/>
          </p:cNvSpPr>
          <p:nvPr/>
        </p:nvSpPr>
        <p:spPr bwMode="auto">
          <a:xfrm>
            <a:off x="7589838" y="1557338"/>
            <a:ext cx="1554162" cy="822325"/>
          </a:xfrm>
          <a:prstGeom prst="rect">
            <a:avLst/>
          </a:prstGeom>
          <a:noFill/>
          <a:ln w="12700">
            <a:noFill/>
            <a:miter lim="800000"/>
            <a:headEnd type="none" w="sm" len="sm"/>
            <a:tailEnd type="none" w="sm" len="sm"/>
          </a:ln>
        </p:spPr>
        <p:txBody>
          <a:bodyPr wrap="none">
            <a:spAutoFit/>
          </a:bodyPr>
          <a:lstStyle/>
          <a:p>
            <a:pPr algn="ctr" rtl="1" eaLnBrk="0" hangingPunct="0"/>
            <a:endParaRPr lang="fr-FR" sz="2400">
              <a:solidFill>
                <a:srgbClr val="FFFF00"/>
              </a:solidFill>
              <a:latin typeface="Times New Roman" pitchFamily="18" charset="0"/>
              <a:cs typeface="Times New Roman" pitchFamily="18" charset="0"/>
            </a:endParaRPr>
          </a:p>
          <a:p>
            <a:pPr algn="ctr" eaLnBrk="0" hangingPunct="0"/>
            <a:r>
              <a:rPr lang="fr-FR" sz="2400">
                <a:latin typeface="Times New Roman" pitchFamily="18" charset="0"/>
                <a:cs typeface="Times New Roman" pitchFamily="18" charset="0"/>
              </a:rPr>
              <a:t>Épargnants</a:t>
            </a:r>
          </a:p>
        </p:txBody>
      </p:sp>
      <p:sp>
        <p:nvSpPr>
          <p:cNvPr id="686096" name="Text Box 16"/>
          <p:cNvSpPr txBox="1">
            <a:spLocks noChangeArrowheads="1"/>
          </p:cNvSpPr>
          <p:nvPr/>
        </p:nvSpPr>
        <p:spPr bwMode="auto">
          <a:xfrm>
            <a:off x="0" y="1557338"/>
            <a:ext cx="1622425" cy="457200"/>
          </a:xfrm>
          <a:prstGeom prst="rect">
            <a:avLst/>
          </a:prstGeom>
          <a:noFill/>
          <a:ln w="12700">
            <a:noFill/>
            <a:miter lim="800000"/>
            <a:headEnd type="none" w="sm" len="sm"/>
            <a:tailEnd type="none" w="sm" len="sm"/>
          </a:ln>
        </p:spPr>
        <p:txBody>
          <a:bodyPr>
            <a:spAutoFit/>
          </a:bodyPr>
          <a:lstStyle/>
          <a:p>
            <a:pPr algn="ctr" rtl="1" eaLnBrk="0" hangingPunct="0"/>
            <a:r>
              <a:rPr lang="fr-FR" sz="2400">
                <a:latin typeface="Times New Roman" pitchFamily="18" charset="0"/>
              </a:rPr>
              <a:t>Agents éco.</a:t>
            </a:r>
            <a:endParaRPr lang="fr-FR" sz="2400">
              <a:latin typeface="Times New Roman" pitchFamily="18" charset="0"/>
              <a:cs typeface="Times New Roman" pitchFamily="18" charset="0"/>
            </a:endParaRPr>
          </a:p>
        </p:txBody>
      </p:sp>
      <p:sp>
        <p:nvSpPr>
          <p:cNvPr id="686097" name="Text Box 17"/>
          <p:cNvSpPr txBox="1">
            <a:spLocks noChangeArrowheads="1"/>
          </p:cNvSpPr>
          <p:nvPr/>
        </p:nvSpPr>
        <p:spPr bwMode="auto">
          <a:xfrm>
            <a:off x="3779838" y="2492375"/>
            <a:ext cx="1114425" cy="457200"/>
          </a:xfrm>
          <a:prstGeom prst="rect">
            <a:avLst/>
          </a:prstGeom>
          <a:noFill/>
          <a:ln w="12700">
            <a:noFill/>
            <a:miter lim="800000"/>
            <a:headEnd type="none" w="sm" len="sm"/>
            <a:tailEnd type="none" w="sm" len="sm"/>
          </a:ln>
        </p:spPr>
        <p:txBody>
          <a:bodyPr wrap="none">
            <a:spAutoFit/>
          </a:bodyPr>
          <a:lstStyle/>
          <a:p>
            <a:pPr algn="ctr" rtl="1" eaLnBrk="0" hangingPunct="0"/>
            <a:r>
              <a:rPr lang="fr-FR" sz="2400">
                <a:latin typeface="Times New Roman" pitchFamily="18" charset="0"/>
                <a:cs typeface="Times New Roman" pitchFamily="18" charset="0"/>
              </a:rPr>
              <a:t>Banque</a:t>
            </a:r>
          </a:p>
        </p:txBody>
      </p:sp>
      <p:sp>
        <p:nvSpPr>
          <p:cNvPr id="686098" name="Line 18"/>
          <p:cNvSpPr>
            <a:spLocks noChangeShapeType="1"/>
          </p:cNvSpPr>
          <p:nvPr/>
        </p:nvSpPr>
        <p:spPr bwMode="auto">
          <a:xfrm flipH="1" flipV="1">
            <a:off x="1979613" y="3141663"/>
            <a:ext cx="1439862" cy="1150937"/>
          </a:xfrm>
          <a:prstGeom prst="line">
            <a:avLst/>
          </a:prstGeom>
          <a:noFill/>
          <a:ln w="57150">
            <a:solidFill>
              <a:schemeClr val="tx1"/>
            </a:solidFill>
            <a:round/>
            <a:headEnd type="none" w="sm" len="sm"/>
            <a:tailEnd type="triangle" w="sm" len="sm"/>
          </a:ln>
        </p:spPr>
        <p:txBody>
          <a:bodyPr/>
          <a:lstStyle/>
          <a:p>
            <a:endParaRPr lang="fr-FR"/>
          </a:p>
        </p:txBody>
      </p:sp>
      <p:sp>
        <p:nvSpPr>
          <p:cNvPr id="686099" name="Line 19"/>
          <p:cNvSpPr>
            <a:spLocks noChangeShapeType="1"/>
          </p:cNvSpPr>
          <p:nvPr/>
        </p:nvSpPr>
        <p:spPr bwMode="auto">
          <a:xfrm flipH="1">
            <a:off x="2051050" y="4365625"/>
            <a:ext cx="1368425" cy="1368425"/>
          </a:xfrm>
          <a:prstGeom prst="line">
            <a:avLst/>
          </a:prstGeom>
          <a:noFill/>
          <a:ln w="57150">
            <a:solidFill>
              <a:schemeClr val="tx1"/>
            </a:solidFill>
            <a:round/>
            <a:headEnd type="none" w="sm" len="sm"/>
            <a:tailEnd type="triangle" w="sm" len="sm"/>
          </a:ln>
        </p:spPr>
        <p:txBody>
          <a:bodyPr/>
          <a:lstStyle/>
          <a:p>
            <a:endParaRPr lang="fr-FR"/>
          </a:p>
        </p:txBody>
      </p:sp>
      <p:sp>
        <p:nvSpPr>
          <p:cNvPr id="686100" name="Text Box 20"/>
          <p:cNvSpPr txBox="1">
            <a:spLocks noChangeArrowheads="1"/>
          </p:cNvSpPr>
          <p:nvPr/>
        </p:nvSpPr>
        <p:spPr bwMode="auto">
          <a:xfrm>
            <a:off x="5867400" y="3933825"/>
            <a:ext cx="2590800" cy="701675"/>
          </a:xfrm>
          <a:prstGeom prst="rect">
            <a:avLst/>
          </a:prstGeom>
          <a:noFill/>
          <a:ln w="12700">
            <a:noFill/>
            <a:miter lim="800000"/>
            <a:headEnd type="none" w="sm" len="sm"/>
            <a:tailEnd type="none" w="sm" len="sm"/>
          </a:ln>
        </p:spPr>
        <p:txBody>
          <a:bodyPr>
            <a:spAutoFit/>
          </a:bodyPr>
          <a:lstStyle/>
          <a:p>
            <a:pPr eaLnBrk="0" hangingPunct="0"/>
            <a:r>
              <a:rPr lang="fr-FR" sz="2000">
                <a:latin typeface="Times New Roman" pitchFamily="18" charset="0"/>
              </a:rPr>
              <a:t>Emprunts</a:t>
            </a:r>
            <a:r>
              <a:rPr lang="ar-DZ" sz="2000">
                <a:latin typeface="Times New Roman" pitchFamily="18" charset="0"/>
                <a:cs typeface="Times New Roman" pitchFamily="18" charset="0"/>
              </a:rPr>
              <a:t> </a:t>
            </a:r>
            <a:r>
              <a:rPr lang="fr-FR" sz="2000">
                <a:latin typeface="Times New Roman" pitchFamily="18" charset="0"/>
                <a:cs typeface="Times New Roman" pitchFamily="18" charset="0"/>
              </a:rPr>
              <a:t> sans intérêts ou investissement</a:t>
            </a:r>
          </a:p>
        </p:txBody>
      </p:sp>
      <p:sp>
        <p:nvSpPr>
          <p:cNvPr id="686101" name="Text Box 21"/>
          <p:cNvSpPr txBox="1">
            <a:spLocks noChangeArrowheads="1"/>
          </p:cNvSpPr>
          <p:nvPr/>
        </p:nvSpPr>
        <p:spPr bwMode="auto">
          <a:xfrm>
            <a:off x="2700338" y="4005263"/>
            <a:ext cx="184150" cy="457200"/>
          </a:xfrm>
          <a:prstGeom prst="rect">
            <a:avLst/>
          </a:prstGeom>
          <a:noFill/>
          <a:ln w="12700">
            <a:noFill/>
            <a:miter lim="800000"/>
            <a:headEnd type="none" w="sm" len="sm"/>
            <a:tailEnd type="none" w="sm" len="sm"/>
          </a:ln>
        </p:spPr>
        <p:txBody>
          <a:bodyPr wrap="none">
            <a:spAutoFit/>
          </a:bodyPr>
          <a:lstStyle/>
          <a:p>
            <a:pPr algn="ctr" eaLnBrk="0" hangingPunct="0"/>
            <a:endParaRPr lang="fr-FR" sz="2400">
              <a:solidFill>
                <a:srgbClr val="FFFF00"/>
              </a:solidFill>
              <a:latin typeface="Times New Roman" pitchFamily="18" charset="0"/>
            </a:endParaRPr>
          </a:p>
        </p:txBody>
      </p:sp>
      <p:sp>
        <p:nvSpPr>
          <p:cNvPr id="686102" name="Text Box 22"/>
          <p:cNvSpPr txBox="1">
            <a:spLocks noChangeArrowheads="1"/>
          </p:cNvSpPr>
          <p:nvPr/>
        </p:nvSpPr>
        <p:spPr bwMode="auto">
          <a:xfrm>
            <a:off x="5580063" y="2492375"/>
            <a:ext cx="1047750" cy="457200"/>
          </a:xfrm>
          <a:prstGeom prst="rect">
            <a:avLst/>
          </a:prstGeom>
          <a:noFill/>
          <a:ln w="12700">
            <a:noFill/>
            <a:miter lim="800000"/>
            <a:headEnd type="none" w="sm" len="sm"/>
            <a:tailEnd type="none" w="sm" len="sm"/>
          </a:ln>
        </p:spPr>
        <p:txBody>
          <a:bodyPr wrap="none">
            <a:spAutoFit/>
          </a:bodyPr>
          <a:lstStyle/>
          <a:p>
            <a:pPr algn="ctr" rtl="1" eaLnBrk="0" hangingPunct="0"/>
            <a:r>
              <a:rPr lang="fr-FR" sz="2400">
                <a:latin typeface="Times New Roman" pitchFamily="18" charset="0"/>
              </a:rPr>
              <a:t>Dépôts</a:t>
            </a:r>
          </a:p>
        </p:txBody>
      </p:sp>
      <p:sp>
        <p:nvSpPr>
          <p:cNvPr id="686103" name="Text Box 23"/>
          <p:cNvSpPr txBox="1">
            <a:spLocks noChangeArrowheads="1"/>
          </p:cNvSpPr>
          <p:nvPr/>
        </p:nvSpPr>
        <p:spPr bwMode="auto">
          <a:xfrm>
            <a:off x="2195513" y="2636838"/>
            <a:ext cx="1063625" cy="457200"/>
          </a:xfrm>
          <a:prstGeom prst="rect">
            <a:avLst/>
          </a:prstGeom>
          <a:noFill/>
          <a:ln w="12700">
            <a:noFill/>
            <a:miter lim="800000"/>
            <a:headEnd type="none" w="sm" len="sm"/>
            <a:tailEnd type="none" w="sm" len="sm"/>
          </a:ln>
        </p:spPr>
        <p:txBody>
          <a:bodyPr wrap="none">
            <a:spAutoFit/>
          </a:bodyPr>
          <a:lstStyle/>
          <a:p>
            <a:pPr algn="r" rtl="1" eaLnBrk="0" hangingPunct="0"/>
            <a:r>
              <a:rPr lang="fr-FR" sz="2400">
                <a:latin typeface="Times New Roman" pitchFamily="18" charset="0"/>
              </a:rPr>
              <a:t>Crédits</a:t>
            </a:r>
          </a:p>
        </p:txBody>
      </p:sp>
      <p:sp>
        <p:nvSpPr>
          <p:cNvPr id="686104" name="Text Box 24"/>
          <p:cNvSpPr txBox="1">
            <a:spLocks noChangeArrowheads="1"/>
          </p:cNvSpPr>
          <p:nvPr/>
        </p:nvSpPr>
        <p:spPr bwMode="auto">
          <a:xfrm>
            <a:off x="1187450" y="3933825"/>
            <a:ext cx="2232025" cy="822325"/>
          </a:xfrm>
          <a:prstGeom prst="rect">
            <a:avLst/>
          </a:prstGeom>
          <a:noFill/>
          <a:ln w="12700">
            <a:noFill/>
            <a:miter lim="800000"/>
            <a:headEnd type="none" w="sm" len="sm"/>
            <a:tailEnd type="none" w="sm" len="sm"/>
          </a:ln>
        </p:spPr>
        <p:txBody>
          <a:bodyPr>
            <a:spAutoFit/>
          </a:bodyPr>
          <a:lstStyle/>
          <a:p>
            <a:pPr eaLnBrk="0" hangingPunct="0"/>
            <a:r>
              <a:rPr lang="fr-FR" sz="2400">
                <a:latin typeface="Times New Roman" pitchFamily="18" charset="0"/>
                <a:cs typeface="Times New Roman" pitchFamily="18" charset="0"/>
              </a:rPr>
              <a:t>Commerce ou participation</a:t>
            </a:r>
          </a:p>
        </p:txBody>
      </p:sp>
      <p:sp>
        <p:nvSpPr>
          <p:cNvPr id="686106" name="Line 26"/>
          <p:cNvSpPr>
            <a:spLocks noChangeShapeType="1"/>
          </p:cNvSpPr>
          <p:nvPr/>
        </p:nvSpPr>
        <p:spPr bwMode="auto">
          <a:xfrm>
            <a:off x="4572000" y="5300663"/>
            <a:ext cx="0" cy="504825"/>
          </a:xfrm>
          <a:prstGeom prst="line">
            <a:avLst/>
          </a:prstGeom>
          <a:noFill/>
          <a:ln w="57150">
            <a:solidFill>
              <a:schemeClr val="tx1"/>
            </a:solidFill>
            <a:round/>
            <a:headEnd/>
            <a:tailEnd/>
          </a:ln>
        </p:spPr>
        <p:txBody>
          <a:bodyPr/>
          <a:lstStyle/>
          <a:p>
            <a:endParaRPr lang="fr-FR"/>
          </a:p>
        </p:txBody>
      </p:sp>
      <p:sp>
        <p:nvSpPr>
          <p:cNvPr id="686107" name="Line 27"/>
          <p:cNvSpPr>
            <a:spLocks noChangeShapeType="1"/>
          </p:cNvSpPr>
          <p:nvPr/>
        </p:nvSpPr>
        <p:spPr bwMode="auto">
          <a:xfrm>
            <a:off x="4572000" y="5805488"/>
            <a:ext cx="2592388" cy="0"/>
          </a:xfrm>
          <a:prstGeom prst="line">
            <a:avLst/>
          </a:prstGeom>
          <a:noFill/>
          <a:ln w="57150">
            <a:solidFill>
              <a:schemeClr val="tx1"/>
            </a:solidFill>
            <a:round/>
            <a:headEnd/>
            <a:tailEnd type="triangle" w="med" len="med"/>
          </a:ln>
        </p:spPr>
        <p:txBody>
          <a:bodyPr/>
          <a:lstStyle/>
          <a:p>
            <a:endParaRPr lang="fr-FR"/>
          </a:p>
        </p:txBody>
      </p:sp>
      <p:sp>
        <p:nvSpPr>
          <p:cNvPr id="686108" name="Line 28"/>
          <p:cNvSpPr>
            <a:spLocks noChangeShapeType="1"/>
          </p:cNvSpPr>
          <p:nvPr/>
        </p:nvSpPr>
        <p:spPr bwMode="auto">
          <a:xfrm flipH="1">
            <a:off x="2124075" y="5805488"/>
            <a:ext cx="2447925" cy="0"/>
          </a:xfrm>
          <a:prstGeom prst="line">
            <a:avLst/>
          </a:prstGeom>
          <a:noFill/>
          <a:ln w="57150">
            <a:solidFill>
              <a:schemeClr val="tx1"/>
            </a:solidFill>
            <a:round/>
            <a:headEnd/>
            <a:tailEnd type="triangle" w="med" len="med"/>
          </a:ln>
        </p:spPr>
        <p:txBody>
          <a:bodyPr/>
          <a:lstStyle/>
          <a:p>
            <a:endParaRPr lang="fr-FR"/>
          </a:p>
        </p:txBody>
      </p:sp>
      <p:sp>
        <p:nvSpPr>
          <p:cNvPr id="686109" name="Rectangle 29"/>
          <p:cNvSpPr>
            <a:spLocks noChangeArrowheads="1"/>
          </p:cNvSpPr>
          <p:nvPr/>
        </p:nvSpPr>
        <p:spPr bwMode="auto">
          <a:xfrm>
            <a:off x="3708400" y="6021388"/>
            <a:ext cx="1860550" cy="366712"/>
          </a:xfrm>
          <a:prstGeom prst="rect">
            <a:avLst/>
          </a:prstGeom>
          <a:noFill/>
          <a:ln w="9525">
            <a:noFill/>
            <a:miter lim="800000"/>
            <a:headEnd/>
            <a:tailEnd/>
          </a:ln>
        </p:spPr>
        <p:txBody>
          <a:bodyPr wrap="none">
            <a:spAutoFit/>
          </a:bodyPr>
          <a:lstStyle/>
          <a:p>
            <a:r>
              <a:rPr lang="fr-FR" b="1"/>
              <a:t>Divers services</a:t>
            </a:r>
          </a:p>
        </p:txBody>
      </p:sp>
      <p:sp>
        <p:nvSpPr>
          <p:cNvPr id="32" name="Espace réservé du numéro de diapositive 31"/>
          <p:cNvSpPr>
            <a:spLocks noGrp="1"/>
          </p:cNvSpPr>
          <p:nvPr>
            <p:ph type="sldNum" sz="quarter" idx="12"/>
          </p:nvPr>
        </p:nvSpPr>
        <p:spPr/>
        <p:txBody>
          <a:bodyPr/>
          <a:lstStyle/>
          <a:p>
            <a:pPr>
              <a:defRPr/>
            </a:pPr>
            <a:fld id="{E05C8A2C-F7FC-4F9E-BD00-1364F3078634}" type="slidenum">
              <a:rPr lang="fr-FR" smtClean="0"/>
              <a:pPr>
                <a:defRPr/>
              </a:pPr>
              <a:t>7</a:t>
            </a:fld>
            <a:endParaRPr lang="fr-FR"/>
          </a:p>
        </p:txBody>
      </p:sp>
      <p:sp>
        <p:nvSpPr>
          <p:cNvPr id="4" name="TextBox 3"/>
          <p:cNvSpPr txBox="1"/>
          <p:nvPr/>
        </p:nvSpPr>
        <p:spPr>
          <a:xfrm>
            <a:off x="2899864" y="508001"/>
            <a:ext cx="3300071" cy="584775"/>
          </a:xfrm>
          <a:prstGeom prst="rect">
            <a:avLst/>
          </a:prstGeom>
          <a:noFill/>
        </p:spPr>
        <p:txBody>
          <a:bodyPr wrap="none" rtlCol="0">
            <a:spAutoFit/>
          </a:bodyPr>
          <a:lstStyle/>
          <a:p>
            <a:r>
              <a:rPr lang="fr-FR" sz="3200" b="1" dirty="0" smtClean="0"/>
              <a:t>ISLAMIC BANKING</a:t>
            </a:r>
            <a:endParaRPr lang="fr-FR" sz="3200" b="1" dirty="0"/>
          </a:p>
        </p:txBody>
      </p:sp>
    </p:spTree>
    <p:extLst>
      <p:ext uri="{BB962C8B-B14F-4D97-AF65-F5344CB8AC3E}">
        <p14:creationId xmlns:p14="http://schemas.microsoft.com/office/powerpoint/2010/main" val="395190480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8608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8609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68608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86095"/>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86090"/>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686093"/>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686094"/>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686102"/>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686098"/>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686099"/>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686103"/>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686091"/>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686092"/>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686096"/>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21" presetClass="entr" presetSubtype="4" fill="hold" grpId="0" nodeType="clickEffect">
                                  <p:stCondLst>
                                    <p:cond delay="0"/>
                                  </p:stCondLst>
                                  <p:childTnLst>
                                    <p:set>
                                      <p:cBhvr>
                                        <p:cTn id="42" dur="1" fill="hold">
                                          <p:stCondLst>
                                            <p:cond delay="0"/>
                                          </p:stCondLst>
                                        </p:cTn>
                                        <p:tgtEl>
                                          <p:spTgt spid="686100"/>
                                        </p:tgtEl>
                                        <p:attrNameLst>
                                          <p:attrName>style.visibility</p:attrName>
                                        </p:attrNameLst>
                                      </p:cBhvr>
                                      <p:to>
                                        <p:strVal val="visible"/>
                                      </p:to>
                                    </p:set>
                                    <p:animEffect transition="in" filter="wheel(4)">
                                      <p:cBhvr>
                                        <p:cTn id="43" dur="500"/>
                                        <p:tgtEl>
                                          <p:spTgt spid="686100"/>
                                        </p:tgtEl>
                                      </p:cBhvr>
                                    </p:animEffect>
                                  </p:childTnLst>
                                </p:cTn>
                              </p:par>
                            </p:childTnLst>
                          </p:cTn>
                        </p:par>
                      </p:childTnLst>
                    </p:cTn>
                  </p:par>
                  <p:par>
                    <p:cTn id="44" fill="hold">
                      <p:stCondLst>
                        <p:cond delay="indefinite"/>
                      </p:stCondLst>
                      <p:childTnLst>
                        <p:par>
                          <p:cTn id="45" fill="hold">
                            <p:stCondLst>
                              <p:cond delay="0"/>
                            </p:stCondLst>
                            <p:childTnLst>
                              <p:par>
                                <p:cTn id="46" presetID="21" presetClass="entr" presetSubtype="4" fill="hold" grpId="0" nodeType="clickEffect" nodePh="1">
                                  <p:stCondLst>
                                    <p:cond delay="0"/>
                                  </p:stCondLst>
                                  <p:endCondLst>
                                    <p:cond evt="begin" delay="0">
                                      <p:tn val="46"/>
                                    </p:cond>
                                  </p:endCondLst>
                                  <p:childTnLst>
                                    <p:set>
                                      <p:cBhvr>
                                        <p:cTn id="47" dur="1" fill="hold">
                                          <p:stCondLst>
                                            <p:cond delay="0"/>
                                          </p:stCondLst>
                                        </p:cTn>
                                        <p:tgtEl>
                                          <p:spTgt spid="686101"/>
                                        </p:tgtEl>
                                        <p:attrNameLst>
                                          <p:attrName>style.visibility</p:attrName>
                                        </p:attrNameLst>
                                      </p:cBhvr>
                                      <p:to>
                                        <p:strVal val="visible"/>
                                      </p:to>
                                    </p:set>
                                    <p:animEffect transition="in" filter="wheel(4)">
                                      <p:cBhvr>
                                        <p:cTn id="48" dur="500"/>
                                        <p:tgtEl>
                                          <p:spTgt spid="686101"/>
                                        </p:tgtEl>
                                      </p:cBhvr>
                                    </p:animEffect>
                                  </p:childTnLst>
                                </p:cTn>
                              </p:par>
                              <p:par>
                                <p:cTn id="49" presetID="21" presetClass="entr" presetSubtype="4" fill="hold" nodeType="withEffect">
                                  <p:stCondLst>
                                    <p:cond delay="0"/>
                                  </p:stCondLst>
                                  <p:childTnLst>
                                    <p:set>
                                      <p:cBhvr>
                                        <p:cTn id="50" dur="1" fill="hold">
                                          <p:stCondLst>
                                            <p:cond delay="0"/>
                                          </p:stCondLst>
                                        </p:cTn>
                                        <p:tgtEl>
                                          <p:spTgt spid="686104">
                                            <p:txEl>
                                              <p:pRg st="0" end="0"/>
                                            </p:txEl>
                                          </p:spTgt>
                                        </p:tgtEl>
                                        <p:attrNameLst>
                                          <p:attrName>style.visibility</p:attrName>
                                        </p:attrNameLst>
                                      </p:cBhvr>
                                      <p:to>
                                        <p:strVal val="visible"/>
                                      </p:to>
                                    </p:set>
                                    <p:animEffect transition="in" filter="wheel(4)">
                                      <p:cBhvr>
                                        <p:cTn id="51" dur="500"/>
                                        <p:tgtEl>
                                          <p:spTgt spid="686104">
                                            <p:txEl>
                                              <p:pRg st="0" end="0"/>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1" presetClass="entr" presetSubtype="0" fill="hold" grpId="0" nodeType="clickEffect">
                                  <p:stCondLst>
                                    <p:cond delay="0"/>
                                  </p:stCondLst>
                                  <p:childTnLst>
                                    <p:set>
                                      <p:cBhvr>
                                        <p:cTn id="55" dur="1" fill="hold">
                                          <p:stCondLst>
                                            <p:cond delay="0"/>
                                          </p:stCondLst>
                                        </p:cTn>
                                        <p:tgtEl>
                                          <p:spTgt spid="686106"/>
                                        </p:tgtEl>
                                        <p:attrNameLst>
                                          <p:attrName>style.visibility</p:attrName>
                                        </p:attrNameLst>
                                      </p:cBhvr>
                                      <p:to>
                                        <p:strVal val="visible"/>
                                      </p:to>
                                    </p:set>
                                  </p:childTnLst>
                                </p:cTn>
                              </p:par>
                              <p:par>
                                <p:cTn id="56" presetID="1" presetClass="entr" presetSubtype="0" fill="hold" grpId="0" nodeType="withEffect">
                                  <p:stCondLst>
                                    <p:cond delay="0"/>
                                  </p:stCondLst>
                                  <p:childTnLst>
                                    <p:set>
                                      <p:cBhvr>
                                        <p:cTn id="57" dur="1" fill="hold">
                                          <p:stCondLst>
                                            <p:cond delay="0"/>
                                          </p:stCondLst>
                                        </p:cTn>
                                        <p:tgtEl>
                                          <p:spTgt spid="686107"/>
                                        </p:tgtEl>
                                        <p:attrNameLst>
                                          <p:attrName>style.visibility</p:attrName>
                                        </p:attrNameLst>
                                      </p:cBhvr>
                                      <p:to>
                                        <p:strVal val="visible"/>
                                      </p:to>
                                    </p:set>
                                  </p:childTnLst>
                                </p:cTn>
                              </p:par>
                              <p:par>
                                <p:cTn id="58" presetID="1" presetClass="entr" presetSubtype="0" fill="hold" grpId="0" nodeType="withEffect">
                                  <p:stCondLst>
                                    <p:cond delay="0"/>
                                  </p:stCondLst>
                                  <p:childTnLst>
                                    <p:set>
                                      <p:cBhvr>
                                        <p:cTn id="59" dur="1" fill="hold">
                                          <p:stCondLst>
                                            <p:cond delay="0"/>
                                          </p:stCondLst>
                                        </p:cTn>
                                        <p:tgtEl>
                                          <p:spTgt spid="686108"/>
                                        </p:tgtEl>
                                        <p:attrNameLst>
                                          <p:attrName>style.visibility</p:attrName>
                                        </p:attrNameLst>
                                      </p:cBhvr>
                                      <p:to>
                                        <p:strVal val="visible"/>
                                      </p:to>
                                    </p:set>
                                  </p:childTnLst>
                                </p:cTn>
                              </p:par>
                              <p:par>
                                <p:cTn id="60" presetID="1" presetClass="entr" presetSubtype="0" fill="hold" grpId="0" nodeType="withEffect">
                                  <p:stCondLst>
                                    <p:cond delay="0"/>
                                  </p:stCondLst>
                                  <p:childTnLst>
                                    <p:set>
                                      <p:cBhvr>
                                        <p:cTn id="61" dur="1" fill="hold">
                                          <p:stCondLst>
                                            <p:cond delay="0"/>
                                          </p:stCondLst>
                                        </p:cTn>
                                        <p:tgtEl>
                                          <p:spTgt spid="68610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093" grpId="0" animBg="1"/>
      <p:bldP spid="686094" grpId="0" animBg="1"/>
      <p:bldP spid="686095" grpId="0"/>
      <p:bldP spid="686096" grpId="0"/>
      <p:bldP spid="686097" grpId="0"/>
      <p:bldP spid="686098" grpId="0" animBg="1"/>
      <p:bldP spid="686099" grpId="0" animBg="1"/>
      <p:bldP spid="686100" grpId="0"/>
      <p:bldP spid="686101" grpId="0"/>
      <p:bldP spid="686102" grpId="0"/>
      <p:bldP spid="686103" grpId="0"/>
      <p:bldP spid="686106" grpId="0" animBg="1"/>
      <p:bldP spid="686107" grpId="0" animBg="1"/>
      <p:bldP spid="686108" grpId="0" animBg="1"/>
      <p:bldP spid="68610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0"/>
            <a:ext cx="9144000" cy="6858000"/>
          </a:xfrm>
        </p:spPr>
        <p:txBody>
          <a:bodyPr>
            <a:normAutofit/>
          </a:bodyPr>
          <a:lstStyle/>
          <a:p>
            <a:pPr algn="l"/>
            <a:r>
              <a:rPr lang="fr-FR" sz="3200" dirty="0" smtClean="0"/>
              <a:t/>
            </a:r>
            <a:br>
              <a:rPr lang="fr-FR" sz="3200" dirty="0" smtClean="0"/>
            </a:br>
            <a:r>
              <a:rPr lang="fr-FR" sz="3200" dirty="0" smtClean="0"/>
              <a:t/>
            </a:r>
            <a:br>
              <a:rPr lang="fr-FR" sz="3200" dirty="0" smtClean="0"/>
            </a:br>
            <a:r>
              <a:rPr lang="fr-FR" sz="3200" dirty="0" smtClean="0"/>
              <a:t>Les modes de financement islamique reposent sur l’implication directe du bailleur de fonds dans les activités financées, non pas en tant que prêteur mais en qualité d’acteur économique à part entière. </a:t>
            </a:r>
            <a:br>
              <a:rPr lang="fr-FR" sz="3200" dirty="0" smtClean="0"/>
            </a:br>
            <a:r>
              <a:rPr lang="fr-FR" sz="3200" dirty="0" smtClean="0"/>
              <a:t/>
            </a:r>
            <a:br>
              <a:rPr lang="fr-FR" sz="3200" dirty="0" smtClean="0"/>
            </a:br>
            <a:r>
              <a:rPr lang="fr-FR" sz="3200" dirty="0" smtClean="0"/>
              <a:t>Les risques  et les responsabilités du projet ou de l’activité  doivent être  équitablement répartis entre les deux parties. Les rapports n’obéissent pas seulement à une logique créancier-débiteur mais à celle d’un partenariat  de type gagnant-gagnant.</a:t>
            </a:r>
            <a:br>
              <a:rPr lang="fr-FR" sz="3200" dirty="0" smtClean="0"/>
            </a:br>
            <a:endParaRPr lang="fr-FR" sz="3200" dirty="0"/>
          </a:p>
        </p:txBody>
      </p:sp>
      <p:sp>
        <p:nvSpPr>
          <p:cNvPr id="3" name="Espace réservé du numéro de diapositive 2"/>
          <p:cNvSpPr>
            <a:spLocks noGrp="1"/>
          </p:cNvSpPr>
          <p:nvPr>
            <p:ph type="sldNum" sz="quarter" idx="12"/>
          </p:nvPr>
        </p:nvSpPr>
        <p:spPr/>
        <p:txBody>
          <a:bodyPr/>
          <a:lstStyle/>
          <a:p>
            <a:pPr>
              <a:defRPr/>
            </a:pPr>
            <a:fld id="{EF69FD70-9867-43AE-80A2-55C6DF8816F4}" type="slidenum">
              <a:rPr lang="fr-FR" smtClean="0"/>
              <a:pPr>
                <a:defRPr/>
              </a:pPr>
              <a:t>8</a:t>
            </a:fld>
            <a:endParaRPr lang="fr-FR"/>
          </a:p>
        </p:txBody>
      </p:sp>
    </p:spTree>
    <p:extLst>
      <p:ext uri="{BB962C8B-B14F-4D97-AF65-F5344CB8AC3E}">
        <p14:creationId xmlns:p14="http://schemas.microsoft.com/office/powerpoint/2010/main" val="13160149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4276" name="AutoShape 4" descr="60 %"/>
          <p:cNvSpPr>
            <a:spLocks noChangeArrowheads="1"/>
          </p:cNvSpPr>
          <p:nvPr/>
        </p:nvSpPr>
        <p:spPr bwMode="auto">
          <a:xfrm>
            <a:off x="6772010" y="1974056"/>
            <a:ext cx="2339975" cy="3240088"/>
          </a:xfrm>
          <a:prstGeom prst="star8">
            <a:avLst>
              <a:gd name="adj" fmla="val 38250"/>
            </a:avLst>
          </a:prstGeom>
          <a:pattFill prst="pct60">
            <a:fgClr>
              <a:srgbClr val="00CC00"/>
            </a:fgClr>
            <a:bgClr>
              <a:schemeClr val="bg1"/>
            </a:bgClr>
          </a:pattFill>
          <a:ln w="12700">
            <a:solidFill>
              <a:schemeClr val="tx1"/>
            </a:solidFill>
            <a:miter lim="800000"/>
            <a:headEnd type="none" w="sm" len="sm"/>
            <a:tailEnd type="none" w="sm" len="sm"/>
          </a:ln>
        </p:spPr>
        <p:txBody>
          <a:bodyPr wrap="none" anchor="ctr"/>
          <a:lstStyle/>
          <a:p>
            <a:endParaRPr lang="fr-FR"/>
          </a:p>
        </p:txBody>
      </p:sp>
      <p:sp>
        <p:nvSpPr>
          <p:cNvPr id="694277" name="WordArt 5"/>
          <p:cNvSpPr>
            <a:spLocks noChangeArrowheads="1" noChangeShapeType="1" noTextEdit="1"/>
          </p:cNvSpPr>
          <p:nvPr/>
        </p:nvSpPr>
        <p:spPr bwMode="auto">
          <a:xfrm>
            <a:off x="7235825" y="3573463"/>
            <a:ext cx="1439863" cy="498475"/>
          </a:xfrm>
          <a:prstGeom prst="rect">
            <a:avLst/>
          </a:prstGeom>
        </p:spPr>
        <p:txBody>
          <a:bodyPr wrap="none" fromWordArt="1">
            <a:prstTxWarp prst="textPlain">
              <a:avLst>
                <a:gd name="adj" fmla="val 50000"/>
              </a:avLst>
            </a:prstTxWarp>
          </a:bodyPr>
          <a:lstStyle/>
          <a:p>
            <a:pPr algn="ctr"/>
            <a:r>
              <a:rPr lang="fr-FR" sz="3600" kern="10">
                <a:ln w="19050">
                  <a:solidFill>
                    <a:srgbClr val="FFFF00"/>
                  </a:solidFill>
                  <a:round/>
                  <a:headEnd type="none" w="sm" len="sm"/>
                  <a:tailEnd type="none" w="sm" len="sm"/>
                </a:ln>
                <a:solidFill>
                  <a:srgbClr val="FFFF00"/>
                </a:solidFill>
                <a:effectLst>
                  <a:outerShdw dist="35921" dir="2700000" algn="ctr" rotWithShape="0">
                    <a:srgbClr val="990000"/>
                  </a:outerShdw>
                </a:effectLst>
                <a:latin typeface="Impact"/>
              </a:rPr>
              <a:t>Profit</a:t>
            </a:r>
          </a:p>
        </p:txBody>
      </p:sp>
      <p:sp>
        <p:nvSpPr>
          <p:cNvPr id="694278" name="AutoShape 6"/>
          <p:cNvSpPr>
            <a:spLocks noChangeArrowheads="1"/>
          </p:cNvSpPr>
          <p:nvPr/>
        </p:nvSpPr>
        <p:spPr bwMode="auto">
          <a:xfrm>
            <a:off x="4429464" y="2420938"/>
            <a:ext cx="2305050" cy="2305050"/>
          </a:xfrm>
          <a:prstGeom prst="leftArrow">
            <a:avLst>
              <a:gd name="adj1" fmla="val 50000"/>
              <a:gd name="adj2" fmla="val 25000"/>
            </a:avLst>
          </a:prstGeom>
          <a:solidFill>
            <a:schemeClr val="accent1"/>
          </a:solidFill>
          <a:ln w="12700">
            <a:solidFill>
              <a:schemeClr val="tx1"/>
            </a:solidFill>
            <a:miter lim="800000"/>
            <a:headEnd type="none" w="sm" len="sm"/>
            <a:tailEnd type="none" w="sm" len="sm"/>
          </a:ln>
          <a:effectLst/>
        </p:spPr>
        <p:txBody>
          <a:bodyPr wrap="none" anchor="ctr"/>
          <a:lstStyle/>
          <a:p>
            <a:pPr algn="ctr" eaLnBrk="0" hangingPunct="0">
              <a:defRPr/>
            </a:pPr>
            <a:r>
              <a:rPr lang="fr-FR" sz="2400" b="1" dirty="0">
                <a:solidFill>
                  <a:srgbClr val="FFFF00"/>
                </a:solidFill>
                <a:effectLst>
                  <a:outerShdw blurRad="38100" dist="38100" dir="2700000" algn="tl">
                    <a:srgbClr val="000000"/>
                  </a:outerShdw>
                </a:effectLst>
                <a:latin typeface="Times New Roman" pitchFamily="18" charset="0"/>
                <a:cs typeface="Times New Roman" pitchFamily="18" charset="0"/>
              </a:rPr>
              <a:t>Se justifie par</a:t>
            </a:r>
          </a:p>
        </p:txBody>
      </p:sp>
      <p:sp>
        <p:nvSpPr>
          <p:cNvPr id="694279" name="AutoShape 7"/>
          <p:cNvSpPr>
            <a:spLocks/>
          </p:cNvSpPr>
          <p:nvPr/>
        </p:nvSpPr>
        <p:spPr bwMode="auto">
          <a:xfrm>
            <a:off x="4140369" y="1521619"/>
            <a:ext cx="215900" cy="4103687"/>
          </a:xfrm>
          <a:prstGeom prst="rightBrace">
            <a:avLst>
              <a:gd name="adj1" fmla="val 158395"/>
              <a:gd name="adj2" fmla="val 50019"/>
            </a:avLst>
          </a:prstGeom>
          <a:noFill/>
          <a:ln w="76200">
            <a:solidFill>
              <a:schemeClr val="tx1"/>
            </a:solidFill>
            <a:round/>
            <a:headEnd type="none" w="sm" len="sm"/>
            <a:tailEnd type="none" w="sm" len="sm"/>
          </a:ln>
        </p:spPr>
        <p:txBody>
          <a:bodyPr wrap="none" anchor="ctr"/>
          <a:lstStyle/>
          <a:p>
            <a:pPr algn="ctr"/>
            <a:endParaRPr lang="fr-FR"/>
          </a:p>
        </p:txBody>
      </p:sp>
      <p:sp>
        <p:nvSpPr>
          <p:cNvPr id="694280" name="Text Box 8"/>
          <p:cNvSpPr txBox="1">
            <a:spLocks noChangeArrowheads="1"/>
          </p:cNvSpPr>
          <p:nvPr/>
        </p:nvSpPr>
        <p:spPr bwMode="auto">
          <a:xfrm>
            <a:off x="-108745" y="476672"/>
            <a:ext cx="4284663" cy="2647950"/>
          </a:xfrm>
          <a:prstGeom prst="rect">
            <a:avLst/>
          </a:prstGeom>
          <a:noFill/>
          <a:ln w="12700">
            <a:noFill/>
            <a:miter lim="800000"/>
            <a:headEnd type="none" w="sm" len="sm"/>
            <a:tailEnd type="none" w="sm" len="sm"/>
          </a:ln>
        </p:spPr>
        <p:txBody>
          <a:bodyPr>
            <a:spAutoFit/>
          </a:bodyPr>
          <a:lstStyle/>
          <a:p>
            <a:pPr rtl="1" eaLnBrk="0" hangingPunct="0"/>
            <a:r>
              <a:rPr lang="fr-FR" sz="2400" b="1" dirty="0">
                <a:latin typeface="Times New Roman" pitchFamily="18" charset="0"/>
                <a:cs typeface="Times New Roman" pitchFamily="18" charset="0"/>
              </a:rPr>
              <a:t>Commerce de biens et services</a:t>
            </a:r>
          </a:p>
          <a:p>
            <a:pPr rtl="1" eaLnBrk="0" hangingPunct="0"/>
            <a:r>
              <a:rPr lang="fr-FR" sz="2400" b="1" dirty="0">
                <a:latin typeface="Times New Roman" pitchFamily="18" charset="0"/>
                <a:cs typeface="Times New Roman" pitchFamily="18" charset="0"/>
              </a:rPr>
              <a:t>       - </a:t>
            </a:r>
            <a:r>
              <a:rPr lang="fr-FR" sz="2400" b="1" dirty="0" err="1">
                <a:latin typeface="Times New Roman" pitchFamily="18" charset="0"/>
                <a:cs typeface="Times New Roman" pitchFamily="18" charset="0"/>
              </a:rPr>
              <a:t>Mourabaha</a:t>
            </a:r>
            <a:endParaRPr lang="fr-FR" sz="2400" b="1" dirty="0">
              <a:latin typeface="Times New Roman" pitchFamily="18" charset="0"/>
              <a:cs typeface="Times New Roman" pitchFamily="18" charset="0"/>
            </a:endParaRPr>
          </a:p>
          <a:p>
            <a:pPr rtl="1" eaLnBrk="0" hangingPunct="0"/>
            <a:r>
              <a:rPr lang="fr-FR" sz="2400" b="1" dirty="0">
                <a:latin typeface="Times New Roman" pitchFamily="18" charset="0"/>
                <a:cs typeface="Times New Roman" pitchFamily="18" charset="0"/>
              </a:rPr>
              <a:t>       - </a:t>
            </a:r>
            <a:r>
              <a:rPr lang="fr-FR" sz="2400" b="1" dirty="0" err="1">
                <a:latin typeface="Times New Roman" pitchFamily="18" charset="0"/>
                <a:cs typeface="Times New Roman" pitchFamily="18" charset="0"/>
              </a:rPr>
              <a:t>Moussawama</a:t>
            </a:r>
            <a:endParaRPr lang="fr-FR" sz="2400" b="1" dirty="0">
              <a:latin typeface="Times New Roman" pitchFamily="18" charset="0"/>
              <a:cs typeface="Times New Roman" pitchFamily="18" charset="0"/>
            </a:endParaRPr>
          </a:p>
          <a:p>
            <a:pPr rtl="1" eaLnBrk="0" hangingPunct="0"/>
            <a:r>
              <a:rPr lang="fr-FR" sz="2400" b="1" dirty="0">
                <a:latin typeface="Times New Roman" pitchFamily="18" charset="0"/>
                <a:cs typeface="Times New Roman" pitchFamily="18" charset="0"/>
              </a:rPr>
              <a:t>       - </a:t>
            </a:r>
            <a:r>
              <a:rPr lang="fr-FR" sz="2400" b="1" dirty="0" err="1">
                <a:latin typeface="Times New Roman" pitchFamily="18" charset="0"/>
                <a:cs typeface="Times New Roman" pitchFamily="18" charset="0"/>
              </a:rPr>
              <a:t>Ijara</a:t>
            </a:r>
            <a:endParaRPr lang="fr-FR" sz="2400" b="1" dirty="0">
              <a:latin typeface="Times New Roman" pitchFamily="18" charset="0"/>
              <a:cs typeface="Times New Roman" pitchFamily="18" charset="0"/>
            </a:endParaRPr>
          </a:p>
          <a:p>
            <a:pPr rtl="1" eaLnBrk="0" hangingPunct="0"/>
            <a:r>
              <a:rPr lang="fr-FR" sz="2400" b="1" dirty="0">
                <a:latin typeface="Times New Roman" pitchFamily="18" charset="0"/>
                <a:cs typeface="Times New Roman" pitchFamily="18" charset="0"/>
              </a:rPr>
              <a:t>       - Salam</a:t>
            </a:r>
          </a:p>
          <a:p>
            <a:pPr rtl="1" eaLnBrk="0" hangingPunct="0"/>
            <a:r>
              <a:rPr lang="fr-FR" sz="2400" b="1" dirty="0">
                <a:latin typeface="Times New Roman" pitchFamily="18" charset="0"/>
                <a:cs typeface="Times New Roman" pitchFamily="18" charset="0"/>
              </a:rPr>
              <a:t>       - </a:t>
            </a:r>
            <a:r>
              <a:rPr lang="fr-FR" sz="2400" b="1" dirty="0" err="1">
                <a:latin typeface="Times New Roman" pitchFamily="18" charset="0"/>
                <a:cs typeface="Times New Roman" pitchFamily="18" charset="0"/>
              </a:rPr>
              <a:t>Istisna’a</a:t>
            </a:r>
            <a:endParaRPr lang="fr-FR" sz="2400" b="1" dirty="0">
              <a:latin typeface="Times New Roman" pitchFamily="18" charset="0"/>
              <a:cs typeface="Times New Roman" pitchFamily="18" charset="0"/>
            </a:endParaRPr>
          </a:p>
          <a:p>
            <a:pPr rtl="1" eaLnBrk="0" hangingPunct="0"/>
            <a:r>
              <a:rPr lang="fr-FR" sz="2400" b="1" dirty="0">
                <a:latin typeface="Times New Roman" pitchFamily="18" charset="0"/>
                <a:cs typeface="Times New Roman" pitchFamily="18" charset="0"/>
              </a:rPr>
              <a:t>       - </a:t>
            </a:r>
            <a:r>
              <a:rPr lang="fr-FR" sz="2400" b="1" dirty="0" err="1">
                <a:latin typeface="Times New Roman" pitchFamily="18" charset="0"/>
                <a:cs typeface="Times New Roman" pitchFamily="18" charset="0"/>
              </a:rPr>
              <a:t>Wakala</a:t>
            </a:r>
            <a:r>
              <a:rPr lang="fr-FR" sz="2400" b="1" dirty="0">
                <a:latin typeface="Times New Roman" pitchFamily="18" charset="0"/>
                <a:cs typeface="Times New Roman" pitchFamily="18" charset="0"/>
              </a:rPr>
              <a:t> bi </a:t>
            </a:r>
            <a:r>
              <a:rPr lang="fr-FR" sz="2400" b="1" dirty="0" err="1">
                <a:latin typeface="Times New Roman" pitchFamily="18" charset="0"/>
                <a:cs typeface="Times New Roman" pitchFamily="18" charset="0"/>
              </a:rPr>
              <a:t>ajr</a:t>
            </a:r>
            <a:endParaRPr lang="fr-FR" sz="2400" b="1" dirty="0">
              <a:latin typeface="Times New Roman" pitchFamily="18" charset="0"/>
              <a:cs typeface="Times New Roman" pitchFamily="18" charset="0"/>
            </a:endParaRPr>
          </a:p>
        </p:txBody>
      </p:sp>
      <p:sp>
        <p:nvSpPr>
          <p:cNvPr id="694281" name="Text Box 9"/>
          <p:cNvSpPr txBox="1">
            <a:spLocks noChangeArrowheads="1"/>
          </p:cNvSpPr>
          <p:nvPr/>
        </p:nvSpPr>
        <p:spPr bwMode="auto">
          <a:xfrm>
            <a:off x="0" y="4437063"/>
            <a:ext cx="4067175" cy="2282825"/>
          </a:xfrm>
          <a:prstGeom prst="rect">
            <a:avLst/>
          </a:prstGeom>
          <a:noFill/>
          <a:ln w="12700">
            <a:noFill/>
            <a:miter lim="800000"/>
            <a:headEnd type="none" w="sm" len="sm"/>
            <a:tailEnd type="none" w="sm" len="sm"/>
          </a:ln>
        </p:spPr>
        <p:txBody>
          <a:bodyPr>
            <a:spAutoFit/>
          </a:bodyPr>
          <a:lstStyle/>
          <a:p>
            <a:pPr rtl="1" eaLnBrk="0" hangingPunct="0"/>
            <a:r>
              <a:rPr lang="fr-FR" sz="2400" b="1">
                <a:latin typeface="Times New Roman" pitchFamily="18" charset="0"/>
                <a:cs typeface="Times New Roman" pitchFamily="18" charset="0"/>
              </a:rPr>
              <a:t> Investissements participatifs</a:t>
            </a:r>
          </a:p>
          <a:p>
            <a:pPr rtl="1" eaLnBrk="0" hangingPunct="0"/>
            <a:r>
              <a:rPr lang="fr-FR" sz="2400" b="1">
                <a:latin typeface="Times New Roman" pitchFamily="18" charset="0"/>
                <a:cs typeface="Times New Roman" pitchFamily="18" charset="0"/>
              </a:rPr>
              <a:t>       </a:t>
            </a:r>
            <a:r>
              <a:rPr lang="fr-FR" sz="2000" b="1"/>
              <a:t>- </a:t>
            </a:r>
            <a:r>
              <a:rPr lang="fr-FR" sz="2400" b="1"/>
              <a:t>Moucharaka</a:t>
            </a:r>
          </a:p>
          <a:p>
            <a:pPr rtl="1" eaLnBrk="0" hangingPunct="0"/>
            <a:r>
              <a:rPr lang="fr-FR" sz="2400" b="1"/>
              <a:t>      - Moudharaba</a:t>
            </a:r>
          </a:p>
          <a:p>
            <a:pPr rtl="1" eaLnBrk="0" hangingPunct="0"/>
            <a:r>
              <a:rPr lang="fr-FR" sz="2400" b="1"/>
              <a:t>      - Mouzara’a</a:t>
            </a:r>
          </a:p>
          <a:p>
            <a:pPr rtl="1" eaLnBrk="0" hangingPunct="0"/>
            <a:r>
              <a:rPr lang="fr-FR" sz="2400" b="1"/>
              <a:t>      - Mougharassa</a:t>
            </a:r>
          </a:p>
          <a:p>
            <a:pPr rtl="1" eaLnBrk="0" hangingPunct="0"/>
            <a:r>
              <a:rPr lang="fr-FR" sz="2400" b="1"/>
              <a:t>      - Moussakat</a:t>
            </a:r>
          </a:p>
        </p:txBody>
      </p:sp>
      <p:sp>
        <p:nvSpPr>
          <p:cNvPr id="11" name="Espace réservé du numéro de diapositive 10"/>
          <p:cNvSpPr>
            <a:spLocks noGrp="1"/>
          </p:cNvSpPr>
          <p:nvPr>
            <p:ph type="sldNum" sz="quarter" idx="12"/>
          </p:nvPr>
        </p:nvSpPr>
        <p:spPr/>
        <p:txBody>
          <a:bodyPr/>
          <a:lstStyle/>
          <a:p>
            <a:pPr>
              <a:defRPr/>
            </a:pPr>
            <a:fld id="{99924546-DB2E-409A-B50F-6463A47992F3}" type="slidenum">
              <a:rPr lang="fr-FR" smtClean="0"/>
              <a:pPr>
                <a:defRPr/>
              </a:pPr>
              <a:t>9</a:t>
            </a:fld>
            <a:endParaRPr lang="fr-FR"/>
          </a:p>
        </p:txBody>
      </p:sp>
    </p:spTree>
    <p:extLst>
      <p:ext uri="{BB962C8B-B14F-4D97-AF65-F5344CB8AC3E}">
        <p14:creationId xmlns:p14="http://schemas.microsoft.com/office/powerpoint/2010/main" val="18319286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694276"/>
                                        </p:tgtEl>
                                        <p:attrNameLst>
                                          <p:attrName>style.visibility</p:attrName>
                                        </p:attrNameLst>
                                      </p:cBhvr>
                                      <p:to>
                                        <p:strVal val="visible"/>
                                      </p:to>
                                    </p:set>
                                    <p:animEffect transition="in" filter="box(in)">
                                      <p:cBhvr>
                                        <p:cTn id="7" dur="500"/>
                                        <p:tgtEl>
                                          <p:spTgt spid="694276"/>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694277"/>
                                        </p:tgtEl>
                                        <p:attrNameLst>
                                          <p:attrName>style.visibility</p:attrName>
                                        </p:attrNameLst>
                                      </p:cBhvr>
                                      <p:to>
                                        <p:strVal val="visible"/>
                                      </p:to>
                                    </p:set>
                                    <p:animEffect transition="in" filter="box(in)">
                                      <p:cBhvr>
                                        <p:cTn id="12" dur="500"/>
                                        <p:tgtEl>
                                          <p:spTgt spid="694277"/>
                                        </p:tgtEl>
                                      </p:cBhvr>
                                    </p:animEffect>
                                  </p:childTnLst>
                                </p:cTn>
                              </p:par>
                            </p:childTnLst>
                          </p:cTn>
                        </p:par>
                      </p:childTnLst>
                    </p:cTn>
                  </p:par>
                  <p:par>
                    <p:cTn id="13" fill="hold">
                      <p:stCondLst>
                        <p:cond delay="indefinite"/>
                      </p:stCondLst>
                      <p:childTnLst>
                        <p:par>
                          <p:cTn id="14" fill="hold">
                            <p:stCondLst>
                              <p:cond delay="0"/>
                            </p:stCondLst>
                            <p:childTnLst>
                              <p:par>
                                <p:cTn id="15" presetID="55" presetClass="entr" presetSubtype="0" fill="hold" grpId="0" nodeType="clickEffect">
                                  <p:stCondLst>
                                    <p:cond delay="0"/>
                                  </p:stCondLst>
                                  <p:childTnLst>
                                    <p:set>
                                      <p:cBhvr>
                                        <p:cTn id="16" dur="1" fill="hold">
                                          <p:stCondLst>
                                            <p:cond delay="0"/>
                                          </p:stCondLst>
                                        </p:cTn>
                                        <p:tgtEl>
                                          <p:spTgt spid="694278"/>
                                        </p:tgtEl>
                                        <p:attrNameLst>
                                          <p:attrName>style.visibility</p:attrName>
                                        </p:attrNameLst>
                                      </p:cBhvr>
                                      <p:to>
                                        <p:strVal val="visible"/>
                                      </p:to>
                                    </p:set>
                                    <p:anim calcmode="lin" valueType="num">
                                      <p:cBhvr>
                                        <p:cTn id="17" dur="500" fill="hold"/>
                                        <p:tgtEl>
                                          <p:spTgt spid="694278"/>
                                        </p:tgtEl>
                                        <p:attrNameLst>
                                          <p:attrName>ppt_w</p:attrName>
                                        </p:attrNameLst>
                                      </p:cBhvr>
                                      <p:tavLst>
                                        <p:tav tm="0">
                                          <p:val>
                                            <p:strVal val="#ppt_w*0.70"/>
                                          </p:val>
                                        </p:tav>
                                        <p:tav tm="100000">
                                          <p:val>
                                            <p:strVal val="#ppt_w"/>
                                          </p:val>
                                        </p:tav>
                                      </p:tavLst>
                                    </p:anim>
                                    <p:anim calcmode="lin" valueType="num">
                                      <p:cBhvr>
                                        <p:cTn id="18" dur="500" fill="hold"/>
                                        <p:tgtEl>
                                          <p:spTgt spid="694278"/>
                                        </p:tgtEl>
                                        <p:attrNameLst>
                                          <p:attrName>ppt_h</p:attrName>
                                        </p:attrNameLst>
                                      </p:cBhvr>
                                      <p:tavLst>
                                        <p:tav tm="0">
                                          <p:val>
                                            <p:strVal val="#ppt_h"/>
                                          </p:val>
                                        </p:tav>
                                        <p:tav tm="100000">
                                          <p:val>
                                            <p:strVal val="#ppt_h"/>
                                          </p:val>
                                        </p:tav>
                                      </p:tavLst>
                                    </p:anim>
                                    <p:animEffect transition="in" filter="fade">
                                      <p:cBhvr>
                                        <p:cTn id="19" dur="500"/>
                                        <p:tgtEl>
                                          <p:spTgt spid="694278"/>
                                        </p:tgtEl>
                                      </p:cBhvr>
                                    </p:animEffect>
                                  </p:childTnLst>
                                </p:cTn>
                              </p:par>
                            </p:childTnLst>
                          </p:cTn>
                        </p:par>
                      </p:childTnLst>
                    </p:cTn>
                  </p:par>
                  <p:par>
                    <p:cTn id="20" fill="hold">
                      <p:stCondLst>
                        <p:cond delay="indefinite"/>
                      </p:stCondLst>
                      <p:childTnLst>
                        <p:par>
                          <p:cTn id="21" fill="hold">
                            <p:stCondLst>
                              <p:cond delay="0"/>
                            </p:stCondLst>
                            <p:childTnLst>
                              <p:par>
                                <p:cTn id="22" presetID="4" presetClass="entr" presetSubtype="16" fill="hold" grpId="0" nodeType="clickEffect">
                                  <p:stCondLst>
                                    <p:cond delay="0"/>
                                  </p:stCondLst>
                                  <p:childTnLst>
                                    <p:set>
                                      <p:cBhvr>
                                        <p:cTn id="23" dur="1" fill="hold">
                                          <p:stCondLst>
                                            <p:cond delay="0"/>
                                          </p:stCondLst>
                                        </p:cTn>
                                        <p:tgtEl>
                                          <p:spTgt spid="694279"/>
                                        </p:tgtEl>
                                        <p:attrNameLst>
                                          <p:attrName>style.visibility</p:attrName>
                                        </p:attrNameLst>
                                      </p:cBhvr>
                                      <p:to>
                                        <p:strVal val="visible"/>
                                      </p:to>
                                    </p:set>
                                    <p:animEffect transition="in" filter="box(in)">
                                      <p:cBhvr>
                                        <p:cTn id="24" dur="500"/>
                                        <p:tgtEl>
                                          <p:spTgt spid="694279"/>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4" fill="hold" grpId="0" nodeType="clickEffect">
                                  <p:stCondLst>
                                    <p:cond delay="0"/>
                                  </p:stCondLst>
                                  <p:childTnLst>
                                    <p:set>
                                      <p:cBhvr>
                                        <p:cTn id="28" dur="1" fill="hold">
                                          <p:stCondLst>
                                            <p:cond delay="0"/>
                                          </p:stCondLst>
                                        </p:cTn>
                                        <p:tgtEl>
                                          <p:spTgt spid="694280"/>
                                        </p:tgtEl>
                                        <p:attrNameLst>
                                          <p:attrName>style.visibility</p:attrName>
                                        </p:attrNameLst>
                                      </p:cBhvr>
                                      <p:to>
                                        <p:strVal val="visible"/>
                                      </p:to>
                                    </p:set>
                                    <p:animEffect transition="in" filter="wipe(down)">
                                      <p:cBhvr>
                                        <p:cTn id="29" dur="500"/>
                                        <p:tgtEl>
                                          <p:spTgt spid="694280"/>
                                        </p:tgtEl>
                                      </p:cBhvr>
                                    </p:animEffect>
                                  </p:childTnLst>
                                </p:cTn>
                              </p:par>
                            </p:childTnLst>
                          </p:cTn>
                        </p:par>
                      </p:childTnLst>
                    </p:cTn>
                  </p:par>
                  <p:par>
                    <p:cTn id="30" fill="hold">
                      <p:stCondLst>
                        <p:cond delay="indefinite"/>
                      </p:stCondLst>
                      <p:childTnLst>
                        <p:par>
                          <p:cTn id="31" fill="hold">
                            <p:stCondLst>
                              <p:cond delay="0"/>
                            </p:stCondLst>
                            <p:childTnLst>
                              <p:par>
                                <p:cTn id="32" presetID="4" presetClass="entr" presetSubtype="16" fill="hold" grpId="0" nodeType="clickEffect">
                                  <p:stCondLst>
                                    <p:cond delay="0"/>
                                  </p:stCondLst>
                                  <p:childTnLst>
                                    <p:set>
                                      <p:cBhvr>
                                        <p:cTn id="33" dur="1" fill="hold">
                                          <p:stCondLst>
                                            <p:cond delay="0"/>
                                          </p:stCondLst>
                                        </p:cTn>
                                        <p:tgtEl>
                                          <p:spTgt spid="694281"/>
                                        </p:tgtEl>
                                        <p:attrNameLst>
                                          <p:attrName>style.visibility</p:attrName>
                                        </p:attrNameLst>
                                      </p:cBhvr>
                                      <p:to>
                                        <p:strVal val="visible"/>
                                      </p:to>
                                    </p:set>
                                    <p:animEffect transition="in" filter="box(in)">
                                      <p:cBhvr>
                                        <p:cTn id="34" dur="500"/>
                                        <p:tgtEl>
                                          <p:spTgt spid="6942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4276" grpId="0" animBg="1"/>
      <p:bldP spid="694277" grpId="0" animBg="1"/>
      <p:bldP spid="694278" grpId="0" animBg="1"/>
      <p:bldP spid="694279" grpId="0" animBg="1"/>
      <p:bldP spid="694280" grpId="0"/>
      <p:bldP spid="694281" grpId="0"/>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248</TotalTime>
  <Words>1452</Words>
  <Application>Microsoft Office PowerPoint</Application>
  <PresentationFormat>On-screen Show (4:3)</PresentationFormat>
  <Paragraphs>322</Paragraphs>
  <Slides>44</Slides>
  <Notes>2</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44</vt:i4>
      </vt:variant>
    </vt:vector>
  </HeadingPairs>
  <TitlesOfParts>
    <vt:vector size="55" baseType="lpstr">
      <vt:lpstr>Arial</vt:lpstr>
      <vt:lpstr>Calibri</vt:lpstr>
      <vt:lpstr>Century Gothic</vt:lpstr>
      <vt:lpstr>Comic Sans MS</vt:lpstr>
      <vt:lpstr>Gill Sans MT Condensed</vt:lpstr>
      <vt:lpstr>Impact</vt:lpstr>
      <vt:lpstr>Tahoma</vt:lpstr>
      <vt:lpstr>Times New Roman</vt:lpstr>
      <vt:lpstr>Wingdings</vt:lpstr>
      <vt:lpstr>Thème Office</vt:lpstr>
      <vt:lpstr>Clip</vt:lpstr>
      <vt:lpstr> </vt:lpstr>
      <vt:lpstr> 1- De la finance islamique  2- De la finance islamique de marché  3- De la financce islamique en Algérie  4- Quelles perspectives ? </vt:lpstr>
      <vt:lpstr>PowerPoint Presentation</vt:lpstr>
      <vt:lpstr>PowerPoint Presentation</vt:lpstr>
      <vt:lpstr>           Système de supervision shari’atique  S’assurer de la conformité des opérations bancaires avec les principes de la shari’a   Relever  les cas d’inobservance des conditions de validité shari’atiques, d’un produit, d’un contrat, d’un mode opératoire ou d’une opération. </vt:lpstr>
      <vt:lpstr>   </vt:lpstr>
      <vt:lpstr>PowerPoint Presentation</vt:lpstr>
      <vt:lpstr>  Les modes de financement islamique reposent sur l’implication directe du bailleur de fonds dans les activités financées, non pas en tant que prêteur mais en qualité d’acteur économique à part entière.   Les risques  et les responsabilités du projet ou de l’activité  doivent être  équitablement répartis entre les deux parties. Les rapports n’obéissent pas seulement à une logique créancier-débiteur mais à celle d’un partenariat  de type gagnant-gagnant.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vt:lpstr>
      <vt:lpstr>    Régime juridique standard</vt:lpstr>
      <vt:lpstr>PowerPoint Presentation</vt:lpstr>
      <vt:lpstr>PowerPoint Presentation</vt:lpstr>
      <vt:lpstr>Double qualification   Différences admises mais non reconnues  Quelques ouvertures timides         </vt:lpstr>
      <vt:lpstr>Exemples:  Conditions générales de banque spécifiques  Modalités d’intervention sur le marché monétaires particulières  Mécanismes de refinancement des crédits immobiliers adaptés  Financements consortiaux aménagés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Quelques projets d’émission sukuk en gestation dans en l’état actuel des choses      </vt:lpstr>
      <vt:lpstr>PowerPoint Presentation</vt:lpstr>
      <vt:lpstr>                   Emission de titres participatifs privés shari’a compatibles  Titres de dette subordonnée comportant une rémunération fixe et une partie variable remboursable après cinq ans ou à l’initiative de l’émetteur  Problèmes shari’a:  Titres de dette donc non négociables et non rémunérables   Partie fixe de la rémunération incompatible avec le principe participatif  Solution:  Renoncement volontaire des inveestisseuurs à la garantie de rembourcement  Partie fixe de la rémunération = 0       </vt:lpstr>
      <vt:lpstr>                                                                                           Emission de sukuk caritatifs de type wakf    Titres représentatifs d’un droit de propriété inaliénable sur des actifs dont le rendement est destiné au financement d’actions caritatives indiquées dans la notice de souscription.           </vt:lpstr>
      <vt:lpstr> L’apport majeur de la finance islamique est la réhabilitation de la logique économique et sa prééminence sur la logique financière.  En Algérie, elle peut contribuer à l’amélioration du niveau de bancarisation de la société, favorise l’inclusion financière, la diversification des produits et des instruments financiers.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التمويل الإسلامي في الجزائر</dc:title>
  <dc:creator>HIDEUR</dc:creator>
  <cp:lastModifiedBy>Windows User</cp:lastModifiedBy>
  <cp:revision>164</cp:revision>
  <dcterms:created xsi:type="dcterms:W3CDTF">2013-12-07T17:21:59Z</dcterms:created>
  <dcterms:modified xsi:type="dcterms:W3CDTF">2017-09-27T07:34:29Z</dcterms:modified>
</cp:coreProperties>
</file>